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79300"/>
  <p:notesSz cx="6858000" cy="9144000"/>
  <p:embeddedFontLst>
    <p:embeddedFont>
      <p:font typeface="Libre Franklin Medium"/>
      <p:regular r:id="rId30"/>
      <p:bold r:id="rId31"/>
      <p:italic r:id="rId32"/>
      <p:boldItalic r:id="rId33"/>
    </p:embeddedFont>
    <p:embeddedFont>
      <p:font typeface="Helvetica Neue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bpflvHiOi2yKBavAVeUTzAEZg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7109BE3-D23C-48F5-8858-EA8D91C31BA9}">
  <a:tblStyle styleId="{37109BE3-D23C-48F5-8858-EA8D91C31BA9}" styleName="Table_0">
    <a:wholeTbl>
      <a:tcTxStyle b="on" i="off">
        <a:font>
          <a:latin typeface="Franklin Gothic Medium"/>
          <a:ea typeface="Franklin Gothic Medium"/>
          <a:cs typeface="Franklin Gothic Medium"/>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FFFFFF"/>
          </a:solidFill>
        </a:fill>
      </a:tcStyle>
    </a:band2H>
    <a:band1V>
      <a:tcTxStyle/>
    </a:band1V>
    <a:band2V>
      <a:tcTxStyle/>
    </a:band2V>
    <a:lastCol>
      <a:tcTxStyle/>
    </a:lastCol>
    <a:firstCol>
      <a:tcTxStyle b="on" i="off">
        <a:font>
          <a:latin typeface="Franklin Gothic Medium"/>
          <a:ea typeface="Franklin Gothic Medium"/>
          <a:cs typeface="Franklin Gothic Medium"/>
        </a:font>
        <a:srgbClr val="000000"/>
      </a:tcTxStyle>
      <a:tcStyle>
        <a:tcBdr>
          <a:left>
            <a:ln cap="flat" cmpd="sng" w="9525">
              <a:solidFill>
                <a:srgbClr val="00AAE9"/>
              </a:solidFill>
              <a:prstDash val="solid"/>
              <a:round/>
              <a:headEnd len="sm" w="sm" type="none"/>
              <a:tailEnd len="sm" w="sm" type="none"/>
            </a:ln>
          </a:left>
          <a:right>
            <a:ln cap="flat" cmpd="sng" w="9525">
              <a:solidFill>
                <a:srgbClr val="00AAE9"/>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firstCol>
    <a:lastRow>
      <a:tcTxStyle b="on" i="off">
        <a:font>
          <a:latin typeface="Franklin Gothic Medium"/>
          <a:ea typeface="Franklin Gothic Medium"/>
          <a:cs typeface="Franklin Gothic Medium"/>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50800">
              <a:solidFill>
                <a:schemeClr val="accent1"/>
              </a:solidFill>
              <a:prstDash val="solid"/>
              <a:round/>
              <a:headEnd len="sm" w="sm" type="none"/>
              <a:tailEnd len="sm" w="sm" type="none"/>
            </a:ln>
          </a:top>
          <a:bottom>
            <a:ln cap="flat" cmpd="sng" w="9525">
              <a:solidFill>
                <a:srgbClr val="00AAE9"/>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Franklin Gothic Medium"/>
          <a:ea typeface="Franklin Gothic Medium"/>
          <a:cs typeface="Franklin Gothic Medium"/>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AAE9"/>
              </a:solidFill>
              <a:prstDash val="solid"/>
              <a:round/>
              <a:headEnd len="sm" w="sm" type="none"/>
              <a:tailEnd len="sm" w="sm" type="none"/>
            </a:ln>
          </a:top>
          <a:bottom>
            <a:ln cap="flat" cmpd="sng" w="9525">
              <a:solidFill>
                <a:srgbClr val="00AAE9"/>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FranklinMedium-bold.fntdata"/><Relationship Id="rId30" Type="http://schemas.openxmlformats.org/officeDocument/2006/relationships/font" Target="fonts/LibreFranklinMedium-regular.fntdata"/><Relationship Id="rId11" Type="http://schemas.openxmlformats.org/officeDocument/2006/relationships/slide" Target="slides/slide6.xml"/><Relationship Id="rId33" Type="http://schemas.openxmlformats.org/officeDocument/2006/relationships/font" Target="fonts/LibreFranklinMedium-boldItalic.fntdata"/><Relationship Id="rId10" Type="http://schemas.openxmlformats.org/officeDocument/2006/relationships/slide" Target="slides/slide5.xml"/><Relationship Id="rId32" Type="http://schemas.openxmlformats.org/officeDocument/2006/relationships/font" Target="fonts/LibreFranklinMedium-italic.fntdata"/><Relationship Id="rId13" Type="http://schemas.openxmlformats.org/officeDocument/2006/relationships/slide" Target="slides/slide8.xml"/><Relationship Id="rId35" Type="http://schemas.openxmlformats.org/officeDocument/2006/relationships/font" Target="fonts/HelveticaNeueLight-bold.fntdata"/><Relationship Id="rId12" Type="http://schemas.openxmlformats.org/officeDocument/2006/relationships/slide" Target="slides/slide7.xml"/><Relationship Id="rId34" Type="http://schemas.openxmlformats.org/officeDocument/2006/relationships/font" Target="fonts/HelveticaNeueLight-regular.fntdata"/><Relationship Id="rId15" Type="http://schemas.openxmlformats.org/officeDocument/2006/relationships/slide" Target="slides/slide10.xml"/><Relationship Id="rId37" Type="http://schemas.openxmlformats.org/officeDocument/2006/relationships/font" Target="fonts/HelveticaNeueLight-boldItalic.fntdata"/><Relationship Id="rId14" Type="http://schemas.openxmlformats.org/officeDocument/2006/relationships/slide" Target="slides/slide9.xml"/><Relationship Id="rId36" Type="http://schemas.openxmlformats.org/officeDocument/2006/relationships/font" Target="fonts/HelveticaNeueLigh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1pPr>
            <a:lvl2pPr indent="-228600" lvl="1" marL="9144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2pPr>
            <a:lvl3pPr indent="-228600" lvl="2" marL="13716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3pPr>
            <a:lvl4pPr indent="-228600" lvl="3" marL="18288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4pPr>
            <a:lvl5pPr indent="-228600" lvl="4" marL="22860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5pPr>
            <a:lvl6pPr indent="-228600" lvl="5" marL="27432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6pPr>
            <a:lvl7pPr indent="-228600" lvl="6" marL="32004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7pPr>
            <a:lvl8pPr indent="-228600" lvl="7" marL="36576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8pPr>
            <a:lvl9pPr indent="-228600" lvl="8" marL="4114800" marR="0" rtl="0" algn="l">
              <a:spcBef>
                <a:spcPts val="0"/>
              </a:spcBef>
              <a:spcAft>
                <a:spcPts val="0"/>
              </a:spcAft>
              <a:buSzPts val="1400"/>
              <a:buNone/>
              <a:defRPr b="1" i="0" sz="1200" u="none" cap="none" strike="noStrike">
                <a:latin typeface="Libre Franklin Medium"/>
                <a:ea typeface="Libre Franklin Medium"/>
                <a:cs typeface="Libre Franklin Medium"/>
                <a:sym typeface="Libre Franklin Medium"/>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tretriever.com/human-emotion-fact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positphotos.com/11420684/stock-photo-woman-shouting-on-phone.html" TargetMode="External"/><Relationship Id="rId3" Type="http://schemas.openxmlformats.org/officeDocument/2006/relationships/hyperlink" Target="https://www.istockphoto.com/photo/excited-young-woman-looking-at-her-mobile-phone-smiling-woman-reading-text-message-gm1060020740-283344305"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25187111_The_Ryerson_Audio-Visual_Database_of_Emotional_Speech_and_Song_RAVDESS_A_dynamic_multimodal_set_of_facial_and_vocal_expressions_in_North_American_English"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Google  arabic corpus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Arabic Emotion XXXX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1: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Talk about tools and recourses to improve the project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Making this project a tool for company and organizations to use like e-governments and Call center..etc</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WHY</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 customer experience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No limit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22: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Talking about publishing the project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Making this project a tool for company and organizations to use like e-governments and Call center..etc</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WHY/monitoring and  improving customer experience will help business retain revenue and earn new customer.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Speech Signal  Analysis   Emotion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rgbClr val="0000FF"/>
                </a:solidFill>
                <a:hlinkClick r:id="rId2"/>
              </a:rPr>
              <a:t>https://www.factretriever.com/human-emotion-facts</a:t>
            </a:r>
            <a:endParaRPr>
              <a:solidFill>
                <a:srgbClr val="0563C1"/>
              </a:solidFill>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Since we are different as human being we express emotions differently which results in misunderstanding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One of the challenges to knowing the other’s feeling is by their facial expressions and tone of voice. So, How Call Center or Customer experience know of  their customer satisfaction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2- call center is the frontline of company operations, requiring ongoing, diligent monitoring. To effectively manage your customer experience, you need consistent tracking and measuring of metrics which are fundamental to determining agents and call center performance.</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1- The success of any business depend on it customer experience  and its  involve many emotions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cycle  SmartArt  Speed (First Call Resolution)Time(Response Time) Quality Effects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rgbClr val="0000FF"/>
                </a:solidFill>
                <a:hlinkClick r:id="rId2"/>
              </a:rPr>
              <a:t>https://depositphotos.com/11420684/stock-photo-woman-shouting-on-phone.html</a:t>
            </a:r>
            <a:endParaRPr>
              <a:solidFill>
                <a:srgbClr val="0563C1"/>
              </a:solidFill>
            </a:endParaRPr>
          </a:p>
          <a:p>
            <a:pPr indent="0" lvl="0" marL="0" rtl="0" algn="l">
              <a:spcBef>
                <a:spcPts val="0"/>
              </a:spcBef>
              <a:spcAft>
                <a:spcPts val="0"/>
              </a:spcAft>
              <a:buNone/>
            </a:pPr>
            <a:r>
              <a:rPr lang="en-US" u="sng">
                <a:solidFill>
                  <a:srgbClr val="0000FF"/>
                </a:solidFill>
                <a:hlinkClick r:id="rId3"/>
              </a:rPr>
              <a:t>https://www.istockphoto.com/photo/excited-young-woman-looking-at-her-mobile-phone-smiling-woman-reading-text-message-gm1060020740-283344305</a:t>
            </a:r>
            <a:endParaRPr>
              <a:solidFill>
                <a:srgbClr val="0563C1"/>
              </a:solidFill>
            </a:endParaRPr>
          </a:p>
          <a:p>
            <a:pPr indent="0" lvl="0" marL="0" rtl="0" algn="l">
              <a:spcBef>
                <a:spcPts val="0"/>
              </a:spcBef>
              <a:spcAft>
                <a:spcPts val="0"/>
              </a:spcAft>
              <a:buNone/>
            </a:pPr>
            <a:r>
              <a:t/>
            </a:r>
            <a:endParaRPr>
              <a:solidFill>
                <a:srgbClr val="0563C1"/>
              </a:solidFill>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Hearing impairment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Phone call for HI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Detecting Emotion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This is easy with people without any disability but with HI people detecting emotions be very challenging even with speech disorder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The HI can get their message with the emotion </a:t>
            </a:r>
            <a:endParaRPr/>
          </a:p>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Which make the communication human-like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 </a:t>
            </a:r>
            <a:r>
              <a:rPr lang="en-US" u="sng">
                <a:solidFill>
                  <a:srgbClr val="0000FF"/>
                </a:solidFill>
                <a:hlinkClick r:id="rId2"/>
              </a:rPr>
              <a:t>The Ryerson Audio-Visual Database of Emotional Speech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4175" y="685800"/>
            <a:ext cx="608965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latin typeface="Libre Franklin Medium"/>
                <a:ea typeface="Libre Franklin Medium"/>
                <a:cs typeface="Libre Franklin Medium"/>
                <a:sym typeface="Libre Franklin Medium"/>
              </a:rPr>
              <a:t>https://zenodo.org/record/1188976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tx">
  <p:cSld name="TITLE_AND_BODY">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1065212" y="533400"/>
            <a:ext cx="8686802" cy="22860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5400"/>
              <a:buFont typeface="Libre Franklin Medium"/>
              <a:buNone/>
              <a:defRPr sz="5400"/>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11" name="Google Shape;11;p26"/>
          <p:cNvSpPr txBox="1"/>
          <p:nvPr>
            <p:ph idx="1" type="body"/>
          </p:nvPr>
        </p:nvSpPr>
        <p:spPr>
          <a:xfrm>
            <a:off x="1065212" y="3124200"/>
            <a:ext cx="8686802" cy="1371600"/>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600"/>
              </a:spcBef>
              <a:spcAft>
                <a:spcPts val="0"/>
              </a:spcAft>
              <a:buClr>
                <a:srgbClr val="595959"/>
              </a:buClr>
              <a:buSzPts val="2400"/>
              <a:buFont typeface="Libre Franklin Medium"/>
              <a:buNone/>
              <a:defRPr sz="2400"/>
            </a:lvl1pPr>
            <a:lvl2pPr indent="-228600" lvl="1" marL="914400" algn="l">
              <a:lnSpc>
                <a:spcPct val="90000"/>
              </a:lnSpc>
              <a:spcBef>
                <a:spcPts val="600"/>
              </a:spcBef>
              <a:spcAft>
                <a:spcPts val="0"/>
              </a:spcAft>
              <a:buClr>
                <a:srgbClr val="595959"/>
              </a:buClr>
              <a:buSzPts val="2400"/>
              <a:buFont typeface="Libre Franklin Medium"/>
              <a:buNone/>
              <a:defRPr sz="2400"/>
            </a:lvl2pPr>
            <a:lvl3pPr indent="-228600" lvl="2" marL="1371600" algn="l">
              <a:lnSpc>
                <a:spcPct val="90000"/>
              </a:lnSpc>
              <a:spcBef>
                <a:spcPts val="600"/>
              </a:spcBef>
              <a:spcAft>
                <a:spcPts val="0"/>
              </a:spcAft>
              <a:buClr>
                <a:srgbClr val="595959"/>
              </a:buClr>
              <a:buSzPts val="2400"/>
              <a:buFont typeface="Libre Franklin Medium"/>
              <a:buNone/>
              <a:defRPr sz="2400"/>
            </a:lvl3pPr>
            <a:lvl4pPr indent="-228600" lvl="3" marL="1828800" algn="l">
              <a:lnSpc>
                <a:spcPct val="90000"/>
              </a:lnSpc>
              <a:spcBef>
                <a:spcPts val="600"/>
              </a:spcBef>
              <a:spcAft>
                <a:spcPts val="0"/>
              </a:spcAft>
              <a:buClr>
                <a:srgbClr val="595959"/>
              </a:buClr>
              <a:buSzPts val="2400"/>
              <a:buFont typeface="Libre Franklin Medium"/>
              <a:buNone/>
              <a:defRPr sz="2400"/>
            </a:lvl4pPr>
            <a:lvl5pPr indent="-228600" lvl="4" marL="2286000" algn="l">
              <a:lnSpc>
                <a:spcPct val="90000"/>
              </a:lnSpc>
              <a:spcBef>
                <a:spcPts val="600"/>
              </a:spcBef>
              <a:spcAft>
                <a:spcPts val="0"/>
              </a:spcAft>
              <a:buClr>
                <a:srgbClr val="595959"/>
              </a:buClr>
              <a:buSzPts val="2400"/>
              <a:buFont typeface="Libre Franklin Medium"/>
              <a:buNone/>
              <a:defRPr sz="2400"/>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12" name="Google Shape;12;p26"/>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35"/>
          <p:cNvSpPr txBox="1"/>
          <p:nvPr>
            <p:ph type="title"/>
          </p:nvPr>
        </p:nvSpPr>
        <p:spPr>
          <a:xfrm>
            <a:off x="1065212" y="533400"/>
            <a:ext cx="4114802" cy="15240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46" name="Google Shape;46;p35"/>
          <p:cNvSpPr txBox="1"/>
          <p:nvPr>
            <p:ph idx="1" type="body"/>
          </p:nvPr>
        </p:nvSpPr>
        <p:spPr>
          <a:xfrm>
            <a:off x="5865812" y="533400"/>
            <a:ext cx="5867402" cy="5486400"/>
          </a:xfrm>
          <a:prstGeom prst="rect">
            <a:avLst/>
          </a:prstGeom>
          <a:noFill/>
          <a:ln>
            <a:noFill/>
          </a:ln>
        </p:spPr>
        <p:txBody>
          <a:bodyPr anchorCtr="0" anchor="t"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47" name="Google Shape;47;p35"/>
          <p:cNvSpPr txBox="1"/>
          <p:nvPr>
            <p:ph idx="2" type="body"/>
          </p:nvPr>
        </p:nvSpPr>
        <p:spPr>
          <a:xfrm>
            <a:off x="1065211" y="2209800"/>
            <a:ext cx="4114803" cy="3810000"/>
          </a:xfrm>
          <a:prstGeom prst="rect">
            <a:avLst/>
          </a:prstGeom>
          <a:noFill/>
          <a:ln>
            <a:noFill/>
          </a:ln>
        </p:spPr>
        <p:txBody>
          <a:bodyPr anchorCtr="0" anchor="t"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48" name="Google Shape;48;p35"/>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3" name="Shape 13"/>
        <p:cNvGrpSpPr/>
        <p:nvPr/>
      </p:nvGrpSpPr>
      <p:grpSpPr>
        <a:xfrm>
          <a:off x="0" y="0"/>
          <a:ext cx="0" cy="0"/>
          <a:chOff x="0" y="0"/>
          <a:chExt cx="0" cy="0"/>
        </a:xfrm>
      </p:grpSpPr>
      <p:sp>
        <p:nvSpPr>
          <p:cNvPr id="14" name="Google Shape;14;p27"/>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15" name="Google Shape;15;p27"/>
          <p:cNvSpPr txBox="1"/>
          <p:nvPr>
            <p:ph idx="1" type="body"/>
          </p:nvPr>
        </p:nvSpPr>
        <p:spPr>
          <a:xfrm>
            <a:off x="1065212" y="1828800"/>
            <a:ext cx="4251960" cy="4191000"/>
          </a:xfrm>
          <a:prstGeom prst="rect">
            <a:avLst/>
          </a:prstGeom>
          <a:noFill/>
          <a:ln>
            <a:noFill/>
          </a:ln>
        </p:spPr>
        <p:txBody>
          <a:bodyPr anchorCtr="0" anchor="t"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16" name="Google Shape;16;p27"/>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8"/>
          <p:cNvSpPr txBox="1"/>
          <p:nvPr>
            <p:ph type="title"/>
          </p:nvPr>
        </p:nvSpPr>
        <p:spPr>
          <a:xfrm>
            <a:off x="1065212" y="533400"/>
            <a:ext cx="4114802" cy="15240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19" name="Google Shape;19;p28"/>
          <p:cNvSpPr/>
          <p:nvPr>
            <p:ph idx="2" type="pic"/>
          </p:nvPr>
        </p:nvSpPr>
        <p:spPr>
          <a:xfrm>
            <a:off x="5865812" y="533400"/>
            <a:ext cx="5780175" cy="5791200"/>
          </a:xfrm>
          <a:prstGeom prst="rect">
            <a:avLst/>
          </a:prstGeom>
          <a:noFill/>
          <a:ln cap="flat" cmpd="sng" w="50800">
            <a:solidFill>
              <a:srgbClr val="595959"/>
            </a:solidFill>
            <a:prstDash val="solid"/>
            <a:miter lim="800000"/>
            <a:headEnd len="sm" w="sm" type="none"/>
            <a:tailEnd len="sm" w="sm" type="none"/>
          </a:ln>
        </p:spPr>
        <p:txBody>
          <a:bodyPr anchorCtr="0" anchor="t" bIns="45700" lIns="91425" spcFirstLastPara="1" rIns="91425" wrap="square" tIns="45700">
            <a:noAutofit/>
          </a:bodyPr>
          <a:lstStyle>
            <a:lvl1pPr lvl="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1pPr>
            <a:lvl2pPr lvl="1"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2pPr>
            <a:lvl3pPr lvl="2"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3pPr>
            <a:lvl4pPr lvl="3"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4pPr>
            <a:lvl5pPr lvl="4"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5pPr>
            <a:lvl6pPr lvl="5"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6pPr>
            <a:lvl7pPr lvl="6"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7pPr>
            <a:lvl8pPr lvl="7"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8pPr>
            <a:lvl9pPr lvl="8"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9pPr>
          </a:lstStyle>
          <a:p/>
        </p:txBody>
      </p:sp>
      <p:sp>
        <p:nvSpPr>
          <p:cNvPr id="20" name="Google Shape;20;p28"/>
          <p:cNvSpPr txBox="1"/>
          <p:nvPr>
            <p:ph idx="1" type="body"/>
          </p:nvPr>
        </p:nvSpPr>
        <p:spPr>
          <a:xfrm>
            <a:off x="1065212" y="2209800"/>
            <a:ext cx="4114802" cy="3810000"/>
          </a:xfrm>
          <a:prstGeom prst="rect">
            <a:avLst/>
          </a:prstGeom>
          <a:noFill/>
          <a:ln>
            <a:noFill/>
          </a:ln>
        </p:spPr>
        <p:txBody>
          <a:bodyPr anchorCtr="0" anchor="t" bIns="45700" lIns="45700" spcFirstLastPara="1" rIns="45700" wrap="square" tIns="45700">
            <a:normAutofit/>
          </a:bodyPr>
          <a:lstStyle>
            <a:lvl1pPr indent="-228600" lvl="0" marL="457200" algn="l">
              <a:lnSpc>
                <a:spcPct val="110000"/>
              </a:lnSpc>
              <a:spcBef>
                <a:spcPts val="600"/>
              </a:spcBef>
              <a:spcAft>
                <a:spcPts val="0"/>
              </a:spcAft>
              <a:buClr>
                <a:srgbClr val="595959"/>
              </a:buClr>
              <a:buSzPts val="1800"/>
              <a:buFont typeface="Libre Franklin Medium"/>
              <a:buNone/>
              <a:defRPr sz="1800"/>
            </a:lvl1pPr>
            <a:lvl2pPr indent="-228600" lvl="1" marL="914400" algn="l">
              <a:lnSpc>
                <a:spcPct val="110000"/>
              </a:lnSpc>
              <a:spcBef>
                <a:spcPts val="600"/>
              </a:spcBef>
              <a:spcAft>
                <a:spcPts val="0"/>
              </a:spcAft>
              <a:buClr>
                <a:srgbClr val="595959"/>
              </a:buClr>
              <a:buSzPts val="1800"/>
              <a:buFont typeface="Libre Franklin Medium"/>
              <a:buNone/>
              <a:defRPr sz="1800"/>
            </a:lvl2pPr>
            <a:lvl3pPr indent="-228600" lvl="2" marL="1371600" algn="l">
              <a:lnSpc>
                <a:spcPct val="110000"/>
              </a:lnSpc>
              <a:spcBef>
                <a:spcPts val="600"/>
              </a:spcBef>
              <a:spcAft>
                <a:spcPts val="0"/>
              </a:spcAft>
              <a:buClr>
                <a:srgbClr val="595959"/>
              </a:buClr>
              <a:buSzPts val="1800"/>
              <a:buFont typeface="Libre Franklin Medium"/>
              <a:buNone/>
              <a:defRPr sz="1800"/>
            </a:lvl3pPr>
            <a:lvl4pPr indent="-228600" lvl="3" marL="1828800" algn="l">
              <a:lnSpc>
                <a:spcPct val="110000"/>
              </a:lnSpc>
              <a:spcBef>
                <a:spcPts val="600"/>
              </a:spcBef>
              <a:spcAft>
                <a:spcPts val="0"/>
              </a:spcAft>
              <a:buClr>
                <a:srgbClr val="595959"/>
              </a:buClr>
              <a:buSzPts val="1800"/>
              <a:buFont typeface="Libre Franklin Medium"/>
              <a:buNone/>
              <a:defRPr sz="1800"/>
            </a:lvl4pPr>
            <a:lvl5pPr indent="-228600" lvl="4" marL="2286000" algn="l">
              <a:lnSpc>
                <a:spcPct val="110000"/>
              </a:lnSpc>
              <a:spcBef>
                <a:spcPts val="600"/>
              </a:spcBef>
              <a:spcAft>
                <a:spcPts val="0"/>
              </a:spcAft>
              <a:buClr>
                <a:srgbClr val="595959"/>
              </a:buClr>
              <a:buSzPts val="1800"/>
              <a:buFont typeface="Libre Franklin Medium"/>
              <a:buNone/>
              <a:defRPr sz="1800"/>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21" name="Google Shape;21;p28"/>
          <p:cNvSpPr txBox="1"/>
          <p:nvPr>
            <p:ph idx="12" type="sldNum"/>
          </p:nvPr>
        </p:nvSpPr>
        <p:spPr>
          <a:xfrm>
            <a:off x="8483098" y="6234431"/>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2" name="Shape 22"/>
        <p:cNvGrpSpPr/>
        <p:nvPr/>
      </p:nvGrpSpPr>
      <p:grpSpPr>
        <a:xfrm>
          <a:off x="0" y="0"/>
          <a:ext cx="0" cy="0"/>
          <a:chOff x="0" y="0"/>
          <a:chExt cx="0" cy="0"/>
        </a:xfrm>
      </p:grpSpPr>
      <p:sp>
        <p:nvSpPr>
          <p:cNvPr id="23" name="Google Shape;23;p29"/>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24" name="Google Shape;24;p29"/>
          <p:cNvSpPr txBox="1"/>
          <p:nvPr>
            <p:ph idx="1" type="body"/>
          </p:nvPr>
        </p:nvSpPr>
        <p:spPr>
          <a:xfrm>
            <a:off x="1065212" y="1828800"/>
            <a:ext cx="8686801" cy="4191000"/>
          </a:xfrm>
          <a:prstGeom prst="rect">
            <a:avLst/>
          </a:prstGeom>
          <a:noFill/>
          <a:ln>
            <a:noFill/>
          </a:ln>
        </p:spPr>
        <p:txBody>
          <a:bodyPr anchorCtr="0" anchor="t"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25" name="Google Shape;25;p29"/>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26" name="Shape 26"/>
        <p:cNvGrpSpPr/>
        <p:nvPr/>
      </p:nvGrpSpPr>
      <p:grpSpPr>
        <a:xfrm>
          <a:off x="0" y="0"/>
          <a:ext cx="0" cy="0"/>
          <a:chOff x="0" y="0"/>
          <a:chExt cx="0" cy="0"/>
        </a:xfrm>
      </p:grpSpPr>
      <p:sp>
        <p:nvSpPr>
          <p:cNvPr id="27" name="Google Shape;27;p30"/>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28" name="Google Shape;28;p30"/>
          <p:cNvSpPr txBox="1"/>
          <p:nvPr>
            <p:ph idx="1" type="body"/>
          </p:nvPr>
        </p:nvSpPr>
        <p:spPr>
          <a:xfrm>
            <a:off x="837981" y="1825625"/>
            <a:ext cx="5180253" cy="4351338"/>
          </a:xfrm>
          <a:prstGeom prst="rect">
            <a:avLst/>
          </a:prstGeom>
          <a:noFill/>
          <a:ln>
            <a:noFill/>
          </a:ln>
        </p:spPr>
        <p:txBody>
          <a:bodyPr anchorCtr="0" anchor="t"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29" name="Google Shape;29;p30"/>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0" name="Shape 30"/>
        <p:cNvGrpSpPr/>
        <p:nvPr/>
      </p:nvGrpSpPr>
      <p:grpSpPr>
        <a:xfrm>
          <a:off x="0" y="0"/>
          <a:ext cx="0" cy="0"/>
          <a:chOff x="0" y="0"/>
          <a:chExt cx="0" cy="0"/>
        </a:xfrm>
      </p:grpSpPr>
      <p:sp>
        <p:nvSpPr>
          <p:cNvPr id="31" name="Google Shape;31;p31"/>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32" name="Google Shape;32;p31"/>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32"/>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33"/>
          <p:cNvSpPr txBox="1"/>
          <p:nvPr>
            <p:ph type="title"/>
          </p:nvPr>
        </p:nvSpPr>
        <p:spPr>
          <a:xfrm>
            <a:off x="1065212" y="533400"/>
            <a:ext cx="5029203" cy="2514601"/>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5400"/>
              <a:buFont typeface="Libre Franklin Medium"/>
              <a:buNone/>
              <a:defRPr sz="5400"/>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37" name="Google Shape;37;p33"/>
          <p:cNvSpPr txBox="1"/>
          <p:nvPr>
            <p:ph idx="1" type="body"/>
          </p:nvPr>
        </p:nvSpPr>
        <p:spPr>
          <a:xfrm>
            <a:off x="1065212" y="3403600"/>
            <a:ext cx="5029202" cy="1397000"/>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600"/>
              </a:spcBef>
              <a:spcAft>
                <a:spcPts val="0"/>
              </a:spcAft>
              <a:buClr>
                <a:srgbClr val="595959"/>
              </a:buClr>
              <a:buSzPts val="2400"/>
              <a:buFont typeface="Libre Franklin Medium"/>
              <a:buNone/>
              <a:defRPr sz="2400"/>
            </a:lvl1pPr>
            <a:lvl2pPr indent="-228600" lvl="1" marL="914400" algn="l">
              <a:lnSpc>
                <a:spcPct val="90000"/>
              </a:lnSpc>
              <a:spcBef>
                <a:spcPts val="600"/>
              </a:spcBef>
              <a:spcAft>
                <a:spcPts val="0"/>
              </a:spcAft>
              <a:buClr>
                <a:srgbClr val="595959"/>
              </a:buClr>
              <a:buSzPts val="2400"/>
              <a:buFont typeface="Libre Franklin Medium"/>
              <a:buNone/>
              <a:defRPr sz="2400"/>
            </a:lvl2pPr>
            <a:lvl3pPr indent="-228600" lvl="2" marL="1371600" algn="l">
              <a:lnSpc>
                <a:spcPct val="90000"/>
              </a:lnSpc>
              <a:spcBef>
                <a:spcPts val="600"/>
              </a:spcBef>
              <a:spcAft>
                <a:spcPts val="0"/>
              </a:spcAft>
              <a:buClr>
                <a:srgbClr val="595959"/>
              </a:buClr>
              <a:buSzPts val="2400"/>
              <a:buFont typeface="Libre Franklin Medium"/>
              <a:buNone/>
              <a:defRPr sz="2400"/>
            </a:lvl3pPr>
            <a:lvl4pPr indent="-228600" lvl="3" marL="1828800" algn="l">
              <a:lnSpc>
                <a:spcPct val="90000"/>
              </a:lnSpc>
              <a:spcBef>
                <a:spcPts val="600"/>
              </a:spcBef>
              <a:spcAft>
                <a:spcPts val="0"/>
              </a:spcAft>
              <a:buClr>
                <a:srgbClr val="595959"/>
              </a:buClr>
              <a:buSzPts val="2400"/>
              <a:buFont typeface="Libre Franklin Medium"/>
              <a:buNone/>
              <a:defRPr sz="2400"/>
            </a:lvl4pPr>
            <a:lvl5pPr indent="-228600" lvl="4" marL="2286000" algn="l">
              <a:lnSpc>
                <a:spcPct val="90000"/>
              </a:lnSpc>
              <a:spcBef>
                <a:spcPts val="600"/>
              </a:spcBef>
              <a:spcAft>
                <a:spcPts val="0"/>
              </a:spcAft>
              <a:buClr>
                <a:srgbClr val="595959"/>
              </a:buClr>
              <a:buSzPts val="2400"/>
              <a:buFont typeface="Libre Franklin Medium"/>
              <a:buNone/>
              <a:defRPr sz="2400"/>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38" name="Google Shape;38;p33"/>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9" name="Shape 39"/>
        <p:cNvGrpSpPr/>
        <p:nvPr/>
      </p:nvGrpSpPr>
      <p:grpSpPr>
        <a:xfrm>
          <a:off x="0" y="0"/>
          <a:ext cx="0" cy="0"/>
          <a:chOff x="0" y="0"/>
          <a:chExt cx="0" cy="0"/>
        </a:xfrm>
      </p:grpSpPr>
      <p:sp>
        <p:nvSpPr>
          <p:cNvPr id="40" name="Google Shape;40;p34"/>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41" name="Google Shape;41;p34"/>
          <p:cNvSpPr txBox="1"/>
          <p:nvPr>
            <p:ph idx="1" type="body"/>
          </p:nvPr>
        </p:nvSpPr>
        <p:spPr>
          <a:xfrm>
            <a:off x="1065212" y="1828799"/>
            <a:ext cx="4251962" cy="685803"/>
          </a:xfrm>
          <a:prstGeom prst="rect">
            <a:avLst/>
          </a:prstGeom>
          <a:noFill/>
          <a:ln>
            <a:noFill/>
          </a:ln>
        </p:spPr>
        <p:txBody>
          <a:bodyPr anchorCtr="0" anchor="ctr" bIns="45700" lIns="45700" spcFirstLastPara="1" rIns="45700" wrap="square" tIns="45700">
            <a:normAutofit/>
          </a:bodyPr>
          <a:lstStyle>
            <a:lvl1pPr indent="-228600" lvl="0" marL="457200" algn="l">
              <a:lnSpc>
                <a:spcPct val="90000"/>
              </a:lnSpc>
              <a:spcBef>
                <a:spcPts val="0"/>
              </a:spcBef>
              <a:spcAft>
                <a:spcPts val="0"/>
              </a:spcAft>
              <a:buClr>
                <a:srgbClr val="595959"/>
              </a:buClr>
              <a:buSzPts val="1800"/>
              <a:buNone/>
              <a:defRPr/>
            </a:lvl1pPr>
            <a:lvl2pPr indent="-228600" lvl="1" marL="914400" algn="l">
              <a:lnSpc>
                <a:spcPct val="90000"/>
              </a:lnSpc>
              <a:spcBef>
                <a:spcPts val="0"/>
              </a:spcBef>
              <a:spcAft>
                <a:spcPts val="0"/>
              </a:spcAft>
              <a:buClr>
                <a:srgbClr val="595959"/>
              </a:buClr>
              <a:buSzPts val="1800"/>
              <a:buNone/>
              <a:defRPr/>
            </a:lvl2pPr>
            <a:lvl3pPr indent="-228600" lvl="2" marL="1371600" algn="l">
              <a:lnSpc>
                <a:spcPct val="90000"/>
              </a:lnSpc>
              <a:spcBef>
                <a:spcPts val="0"/>
              </a:spcBef>
              <a:spcAft>
                <a:spcPts val="0"/>
              </a:spcAft>
              <a:buClr>
                <a:srgbClr val="595959"/>
              </a:buClr>
              <a:buSzPts val="1800"/>
              <a:buNone/>
              <a:defRPr/>
            </a:lvl3pPr>
            <a:lvl4pPr indent="-228600" lvl="3" marL="1828800" algn="l">
              <a:lnSpc>
                <a:spcPct val="90000"/>
              </a:lnSpc>
              <a:spcBef>
                <a:spcPts val="0"/>
              </a:spcBef>
              <a:spcAft>
                <a:spcPts val="0"/>
              </a:spcAft>
              <a:buClr>
                <a:srgbClr val="595959"/>
              </a:buClr>
              <a:buSzPts val="1800"/>
              <a:buNone/>
              <a:defRPr/>
            </a:lvl4pPr>
            <a:lvl5pPr indent="-228600" lvl="4" marL="2286000" algn="l">
              <a:lnSpc>
                <a:spcPct val="90000"/>
              </a:lnSpc>
              <a:spcBef>
                <a:spcPts val="0"/>
              </a:spcBef>
              <a:spcAft>
                <a:spcPts val="0"/>
              </a:spcAft>
              <a:buClr>
                <a:srgbClr val="595959"/>
              </a:buClr>
              <a:buSzPts val="1800"/>
              <a:buNone/>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42" name="Google Shape;42;p34"/>
          <p:cNvSpPr txBox="1"/>
          <p:nvPr>
            <p:ph idx="2" type="body"/>
          </p:nvPr>
        </p:nvSpPr>
        <p:spPr>
          <a:xfrm>
            <a:off x="5500053" y="1828799"/>
            <a:ext cx="4251960" cy="685803"/>
          </a:xfrm>
          <a:prstGeom prst="rect">
            <a:avLst/>
          </a:prstGeom>
          <a:noFill/>
          <a:ln>
            <a:noFill/>
          </a:ln>
        </p:spPr>
        <p:txBody>
          <a:bodyPr anchorCtr="0" anchor="ctr" bIns="45700" lIns="45700" spcFirstLastPara="1" rIns="45700" wrap="square" tIns="45700">
            <a:normAutofit/>
          </a:bodyPr>
          <a:lstStyle>
            <a:lvl1pPr indent="-320040" lvl="0" marL="457200" algn="l">
              <a:lnSpc>
                <a:spcPct val="90000"/>
              </a:lnSpc>
              <a:spcBef>
                <a:spcPts val="1800"/>
              </a:spcBef>
              <a:spcAft>
                <a:spcPts val="0"/>
              </a:spcAft>
              <a:buSzPts val="1440"/>
              <a:buChar char="•"/>
              <a:defRPr/>
            </a:lvl1pPr>
            <a:lvl2pPr indent="-320040" lvl="1" marL="914400" algn="l">
              <a:lnSpc>
                <a:spcPct val="90000"/>
              </a:lnSpc>
              <a:spcBef>
                <a:spcPts val="1800"/>
              </a:spcBef>
              <a:spcAft>
                <a:spcPts val="0"/>
              </a:spcAft>
              <a:buSzPts val="1440"/>
              <a:buChar char="•"/>
              <a:defRPr/>
            </a:lvl2pPr>
            <a:lvl3pPr indent="-320039" lvl="2" marL="1371600" algn="l">
              <a:lnSpc>
                <a:spcPct val="90000"/>
              </a:lnSpc>
              <a:spcBef>
                <a:spcPts val="1800"/>
              </a:spcBef>
              <a:spcAft>
                <a:spcPts val="0"/>
              </a:spcAft>
              <a:buSzPts val="1440"/>
              <a:buChar char="•"/>
              <a:defRPr/>
            </a:lvl3pPr>
            <a:lvl4pPr indent="-320039" lvl="3" marL="1828800" algn="l">
              <a:lnSpc>
                <a:spcPct val="90000"/>
              </a:lnSpc>
              <a:spcBef>
                <a:spcPts val="1800"/>
              </a:spcBef>
              <a:spcAft>
                <a:spcPts val="0"/>
              </a:spcAft>
              <a:buSzPts val="1440"/>
              <a:buChar char="•"/>
              <a:defRPr/>
            </a:lvl4pPr>
            <a:lvl5pPr indent="-320039" lvl="4" marL="2286000" algn="l">
              <a:lnSpc>
                <a:spcPct val="90000"/>
              </a:lnSpc>
              <a:spcBef>
                <a:spcPts val="1800"/>
              </a:spcBef>
              <a:spcAft>
                <a:spcPts val="0"/>
              </a:spcAft>
              <a:buSzPts val="1440"/>
              <a:buChar char="•"/>
              <a:defRPr/>
            </a:lvl5pPr>
            <a:lvl6pPr indent="-320039" lvl="5" marL="2743200" algn="l">
              <a:lnSpc>
                <a:spcPct val="90000"/>
              </a:lnSpc>
              <a:spcBef>
                <a:spcPts val="1800"/>
              </a:spcBef>
              <a:spcAft>
                <a:spcPts val="0"/>
              </a:spcAft>
              <a:buSzPts val="1440"/>
              <a:buChar char="•"/>
              <a:defRPr/>
            </a:lvl6pPr>
            <a:lvl7pPr indent="-320039" lvl="6" marL="3200400" algn="l">
              <a:lnSpc>
                <a:spcPct val="90000"/>
              </a:lnSpc>
              <a:spcBef>
                <a:spcPts val="1800"/>
              </a:spcBef>
              <a:spcAft>
                <a:spcPts val="0"/>
              </a:spcAft>
              <a:buSzPts val="1440"/>
              <a:buChar char="•"/>
              <a:defRPr/>
            </a:lvl7pPr>
            <a:lvl8pPr indent="-320040" lvl="7" marL="3657600" algn="l">
              <a:lnSpc>
                <a:spcPct val="90000"/>
              </a:lnSpc>
              <a:spcBef>
                <a:spcPts val="1800"/>
              </a:spcBef>
              <a:spcAft>
                <a:spcPts val="0"/>
              </a:spcAft>
              <a:buSzPts val="1440"/>
              <a:buChar char="•"/>
              <a:defRPr/>
            </a:lvl8pPr>
            <a:lvl9pPr indent="-320040" lvl="8" marL="4114800" algn="l">
              <a:lnSpc>
                <a:spcPct val="90000"/>
              </a:lnSpc>
              <a:spcBef>
                <a:spcPts val="1800"/>
              </a:spcBef>
              <a:spcAft>
                <a:spcPts val="0"/>
              </a:spcAft>
              <a:buSzPts val="1440"/>
              <a:buChar char="•"/>
              <a:defRPr/>
            </a:lvl9pPr>
          </a:lstStyle>
          <a:p/>
        </p:txBody>
      </p:sp>
      <p:sp>
        <p:nvSpPr>
          <p:cNvPr id="43" name="Google Shape;43;p34"/>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595959"/>
              </a:buClr>
              <a:buSzPts val="1000"/>
              <a:buFont typeface="Libre Franklin Medium"/>
              <a:buNone/>
              <a:defRPr sz="1000">
                <a:solidFill>
                  <a:srgbClr val="595959"/>
                </a:solidFill>
              </a:defRPr>
            </a:lvl1pPr>
            <a:lvl2pPr indent="0" lvl="1" marL="0" algn="r">
              <a:lnSpc>
                <a:spcPct val="100000"/>
              </a:lnSpc>
              <a:spcBef>
                <a:spcPts val="0"/>
              </a:spcBef>
              <a:spcAft>
                <a:spcPts val="0"/>
              </a:spcAft>
              <a:buClr>
                <a:srgbClr val="595959"/>
              </a:buClr>
              <a:buSzPts val="1000"/>
              <a:buFont typeface="Libre Franklin Medium"/>
              <a:buNone/>
              <a:defRPr sz="1000">
                <a:solidFill>
                  <a:srgbClr val="595959"/>
                </a:solidFill>
              </a:defRPr>
            </a:lvl2pPr>
            <a:lvl3pPr indent="0" lvl="2" marL="0" algn="r">
              <a:lnSpc>
                <a:spcPct val="100000"/>
              </a:lnSpc>
              <a:spcBef>
                <a:spcPts val="0"/>
              </a:spcBef>
              <a:spcAft>
                <a:spcPts val="0"/>
              </a:spcAft>
              <a:buClr>
                <a:srgbClr val="595959"/>
              </a:buClr>
              <a:buSzPts val="1000"/>
              <a:buFont typeface="Libre Franklin Medium"/>
              <a:buNone/>
              <a:defRPr sz="1000">
                <a:solidFill>
                  <a:srgbClr val="595959"/>
                </a:solidFill>
              </a:defRPr>
            </a:lvl3pPr>
            <a:lvl4pPr indent="0" lvl="3" marL="0" algn="r">
              <a:lnSpc>
                <a:spcPct val="100000"/>
              </a:lnSpc>
              <a:spcBef>
                <a:spcPts val="0"/>
              </a:spcBef>
              <a:spcAft>
                <a:spcPts val="0"/>
              </a:spcAft>
              <a:buClr>
                <a:srgbClr val="595959"/>
              </a:buClr>
              <a:buSzPts val="1000"/>
              <a:buFont typeface="Libre Franklin Medium"/>
              <a:buNone/>
              <a:defRPr sz="1000">
                <a:solidFill>
                  <a:srgbClr val="595959"/>
                </a:solidFill>
              </a:defRPr>
            </a:lvl4pPr>
            <a:lvl5pPr indent="0" lvl="4" marL="0" algn="r">
              <a:lnSpc>
                <a:spcPct val="100000"/>
              </a:lnSpc>
              <a:spcBef>
                <a:spcPts val="0"/>
              </a:spcBef>
              <a:spcAft>
                <a:spcPts val="0"/>
              </a:spcAft>
              <a:buClr>
                <a:srgbClr val="595959"/>
              </a:buClr>
              <a:buSzPts val="1000"/>
              <a:buFont typeface="Libre Franklin Medium"/>
              <a:buNone/>
              <a:defRPr sz="1000">
                <a:solidFill>
                  <a:srgbClr val="595959"/>
                </a:solidFill>
              </a:defRPr>
            </a:lvl5pPr>
            <a:lvl6pPr indent="0" lvl="5" marL="0" algn="r">
              <a:lnSpc>
                <a:spcPct val="100000"/>
              </a:lnSpc>
              <a:spcBef>
                <a:spcPts val="0"/>
              </a:spcBef>
              <a:spcAft>
                <a:spcPts val="0"/>
              </a:spcAft>
              <a:buClr>
                <a:srgbClr val="595959"/>
              </a:buClr>
              <a:buSzPts val="1000"/>
              <a:buFont typeface="Libre Franklin Medium"/>
              <a:buNone/>
              <a:defRPr sz="1000">
                <a:solidFill>
                  <a:srgbClr val="595959"/>
                </a:solidFill>
              </a:defRPr>
            </a:lvl6pPr>
            <a:lvl7pPr indent="0" lvl="6" marL="0" algn="r">
              <a:lnSpc>
                <a:spcPct val="100000"/>
              </a:lnSpc>
              <a:spcBef>
                <a:spcPts val="0"/>
              </a:spcBef>
              <a:spcAft>
                <a:spcPts val="0"/>
              </a:spcAft>
              <a:buClr>
                <a:srgbClr val="595959"/>
              </a:buClr>
              <a:buSzPts val="1000"/>
              <a:buFont typeface="Libre Franklin Medium"/>
              <a:buNone/>
              <a:defRPr sz="1000">
                <a:solidFill>
                  <a:srgbClr val="595959"/>
                </a:solidFill>
              </a:defRPr>
            </a:lvl7pPr>
            <a:lvl8pPr indent="0" lvl="7" marL="0" algn="r">
              <a:lnSpc>
                <a:spcPct val="100000"/>
              </a:lnSpc>
              <a:spcBef>
                <a:spcPts val="0"/>
              </a:spcBef>
              <a:spcAft>
                <a:spcPts val="0"/>
              </a:spcAft>
              <a:buClr>
                <a:srgbClr val="595959"/>
              </a:buClr>
              <a:buSzPts val="1000"/>
              <a:buFont typeface="Libre Franklin Medium"/>
              <a:buNone/>
              <a:defRPr sz="1000">
                <a:solidFill>
                  <a:srgbClr val="595959"/>
                </a:solidFill>
              </a:defRPr>
            </a:lvl8pPr>
            <a:lvl9pPr indent="0" lvl="8" marL="0" algn="r">
              <a:lnSpc>
                <a:spcPct val="100000"/>
              </a:lnSpc>
              <a:spcBef>
                <a:spcPts val="0"/>
              </a:spcBef>
              <a:spcAft>
                <a:spcPts val="0"/>
              </a:spcAft>
              <a:buClr>
                <a:srgbClr val="595959"/>
              </a:buClr>
              <a:buSzPts val="1000"/>
              <a:buFont typeface="Libre Franklin Medium"/>
              <a:buNone/>
              <a:defRPr sz="10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lvl1pPr lvl="0"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1pPr>
            <a:lvl2pPr lvl="1"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2pPr>
            <a:lvl3pPr lvl="2"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3pPr>
            <a:lvl4pPr lvl="3"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4pPr>
            <a:lvl5pPr lvl="4"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5pPr>
            <a:lvl6pPr lvl="5"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6pPr>
            <a:lvl7pPr lvl="6"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7pPr>
            <a:lvl8pPr lvl="7"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8pPr>
            <a:lvl9pPr lvl="8" marR="0" rtl="0" algn="l">
              <a:lnSpc>
                <a:spcPct val="80000"/>
              </a:lnSpc>
              <a:spcBef>
                <a:spcPts val="0"/>
              </a:spcBef>
              <a:spcAft>
                <a:spcPts val="0"/>
              </a:spcAft>
              <a:buClr>
                <a:schemeClr val="accent1"/>
              </a:buClr>
              <a:buSzPts val="3600"/>
              <a:buFont typeface="Libre Franklin Medium"/>
              <a:buNone/>
              <a:defRPr b="1" i="0" sz="3600" u="none" cap="none" strike="noStrike">
                <a:solidFill>
                  <a:schemeClr val="accent1"/>
                </a:solidFill>
                <a:latin typeface="Libre Franklin Medium"/>
                <a:ea typeface="Libre Franklin Medium"/>
                <a:cs typeface="Libre Franklin Medium"/>
                <a:sym typeface="Libre Franklin Medium"/>
              </a:defRPr>
            </a:lvl9pPr>
          </a:lstStyle>
          <a:p/>
        </p:txBody>
      </p:sp>
      <p:sp>
        <p:nvSpPr>
          <p:cNvPr id="7" name="Google Shape;7;p25"/>
          <p:cNvSpPr txBox="1"/>
          <p:nvPr>
            <p:ph idx="1" type="body"/>
          </p:nvPr>
        </p:nvSpPr>
        <p:spPr>
          <a:xfrm>
            <a:off x="1065212" y="1828800"/>
            <a:ext cx="8686801" cy="4191000"/>
          </a:xfrm>
          <a:prstGeom prst="rect">
            <a:avLst/>
          </a:prstGeom>
          <a:noFill/>
          <a:ln>
            <a:noFill/>
          </a:ln>
        </p:spPr>
        <p:txBody>
          <a:bodyPr anchorCtr="0" anchor="t" bIns="45700" lIns="45700" spcFirstLastPara="1" rIns="45700" wrap="square" tIns="45700">
            <a:normAutofit/>
          </a:bodyPr>
          <a:lstStyle>
            <a:lvl1pPr indent="-330200" lvl="0" marL="4572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1pPr>
            <a:lvl2pPr indent="-330200" lvl="1" marL="9144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2pPr>
            <a:lvl3pPr indent="-330200" lvl="2" marL="13716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3pPr>
            <a:lvl4pPr indent="-330200" lvl="3" marL="18288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4pPr>
            <a:lvl5pPr indent="-330200" lvl="4" marL="22860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5pPr>
            <a:lvl6pPr indent="-330200" lvl="5" marL="27432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6pPr>
            <a:lvl7pPr indent="-330200" lvl="6" marL="32004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7pPr>
            <a:lvl8pPr indent="-330200" lvl="7" marL="36576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8pPr>
            <a:lvl9pPr indent="-330200" lvl="8" marL="4114800" marR="0" rtl="0" algn="l">
              <a:lnSpc>
                <a:spcPct val="90000"/>
              </a:lnSpc>
              <a:spcBef>
                <a:spcPts val="1800"/>
              </a:spcBef>
              <a:spcAft>
                <a:spcPts val="0"/>
              </a:spcAft>
              <a:buClr>
                <a:srgbClr val="595959"/>
              </a:buClr>
              <a:buSzPts val="1600"/>
              <a:buFont typeface="Arial"/>
              <a:buChar char="•"/>
              <a:defRPr b="1" i="0" sz="2000" u="none" cap="none" strike="noStrike">
                <a:solidFill>
                  <a:srgbClr val="595959"/>
                </a:solidFill>
                <a:latin typeface="Libre Franklin Medium"/>
                <a:ea typeface="Libre Franklin Medium"/>
                <a:cs typeface="Libre Franklin Medium"/>
                <a:sym typeface="Libre Franklin Medium"/>
              </a:defRPr>
            </a:lvl9pPr>
          </a:lstStyle>
          <a:p/>
        </p:txBody>
      </p:sp>
      <p:sp>
        <p:nvSpPr>
          <p:cNvPr id="8" name="Google Shape;8;p25"/>
          <p:cNvSpPr txBox="1"/>
          <p:nvPr>
            <p:ph idx="12" type="sldNum"/>
          </p:nvPr>
        </p:nvSpPr>
        <p:spPr>
          <a:xfrm>
            <a:off x="9506612" y="6169872"/>
            <a:ext cx="245401" cy="243839"/>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1pPr>
            <a:lvl2pPr indent="0" lvl="1"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2pPr>
            <a:lvl3pPr indent="0" lvl="2"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3pPr>
            <a:lvl4pPr indent="0" lvl="3"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4pPr>
            <a:lvl5pPr indent="0" lvl="4"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5pPr>
            <a:lvl6pPr indent="0" lvl="5"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6pPr>
            <a:lvl7pPr indent="0" lvl="6"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7pPr>
            <a:lvl8pPr indent="0" lvl="7"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8pPr>
            <a:lvl9pPr indent="0" lvl="8" marL="0" marR="0" rtl="0" algn="r">
              <a:lnSpc>
                <a:spcPct val="100000"/>
              </a:lnSpc>
              <a:spcBef>
                <a:spcPts val="0"/>
              </a:spcBef>
              <a:spcAft>
                <a:spcPts val="0"/>
              </a:spcAft>
              <a:buClr>
                <a:srgbClr val="595959"/>
              </a:buClr>
              <a:buSzPts val="1000"/>
              <a:buFont typeface="Libre Franklin Medium"/>
              <a:buNone/>
              <a:defRPr b="1" i="0" sz="1000" u="none" cap="none" strike="noStrike">
                <a:solidFill>
                  <a:srgbClr val="595959"/>
                </a:solidFill>
                <a:latin typeface="Libre Franklin Medium"/>
                <a:ea typeface="Libre Franklin Medium"/>
                <a:cs typeface="Libre Franklin Medium"/>
                <a:sym typeface="Libre Franklin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
          <p:cNvSpPr txBox="1"/>
          <p:nvPr>
            <p:ph type="title"/>
          </p:nvPr>
        </p:nvSpPr>
        <p:spPr>
          <a:xfrm>
            <a:off x="808038" y="558324"/>
            <a:ext cx="8686801" cy="2286001"/>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5400"/>
              <a:buFont typeface="Libre Franklin Medium"/>
              <a:buNone/>
            </a:pPr>
            <a:r>
              <a:rPr lang="en-US"/>
              <a:t>I Know How You Feel</a:t>
            </a:r>
            <a:endParaRPr/>
          </a:p>
        </p:txBody>
      </p:sp>
      <p:sp>
        <p:nvSpPr>
          <p:cNvPr id="54" name="Google Shape;54;p1"/>
          <p:cNvSpPr txBox="1"/>
          <p:nvPr>
            <p:ph idx="1" type="body"/>
          </p:nvPr>
        </p:nvSpPr>
        <p:spPr>
          <a:xfrm>
            <a:off x="808039" y="2061379"/>
            <a:ext cx="8686801" cy="1075284"/>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SzPts val="2400"/>
              <a:buNone/>
            </a:pPr>
            <a:r>
              <a:rPr lang="en-US" sz="2400"/>
              <a:t>Speech Emotion Recognition </a:t>
            </a:r>
            <a:endParaRPr/>
          </a:p>
        </p:txBody>
      </p:sp>
      <p:pic>
        <p:nvPicPr>
          <p:cNvPr descr="Picture 5" id="55" name="Google Shape;55;p1"/>
          <p:cNvPicPr preferRelativeResize="0"/>
          <p:nvPr/>
        </p:nvPicPr>
        <p:blipFill rotWithShape="1">
          <a:blip r:embed="rId3">
            <a:alphaModFix/>
          </a:blip>
          <a:srcRect b="0" l="0" r="0" t="0"/>
          <a:stretch/>
        </p:blipFill>
        <p:spPr>
          <a:xfrm>
            <a:off x="5321300" y="3586167"/>
            <a:ext cx="6858000" cy="3378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0"/>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4800"/>
              <a:buFont typeface="Libre Franklin Medium"/>
              <a:buNone/>
            </a:pPr>
            <a:r>
              <a:rPr lang="en-US" sz="4800"/>
              <a:t>Emotion Spectrogram </a:t>
            </a:r>
            <a:endParaRPr/>
          </a:p>
        </p:txBody>
      </p:sp>
      <p:sp>
        <p:nvSpPr>
          <p:cNvPr id="124" name="Google Shape;124;p10"/>
          <p:cNvSpPr txBox="1"/>
          <p:nvPr>
            <p:ph idx="1" type="body"/>
          </p:nvPr>
        </p:nvSpPr>
        <p:spPr>
          <a:xfrm>
            <a:off x="837980" y="1825625"/>
            <a:ext cx="5180255" cy="4351338"/>
          </a:xfrm>
          <a:prstGeom prst="rect">
            <a:avLst/>
          </a:prstGeom>
          <a:noFill/>
          <a:ln>
            <a:noFill/>
          </a:ln>
        </p:spPr>
        <p:txBody>
          <a:bodyPr anchorCtr="0" anchor="t" bIns="45700" lIns="45700" spcFirstLastPara="1" rIns="45700" wrap="square" tIns="45700">
            <a:normAutofit/>
          </a:bodyPr>
          <a:lstStyle/>
          <a:p>
            <a:pPr indent="-228600" lvl="0" marL="274320" rtl="0" algn="l">
              <a:lnSpc>
                <a:spcPct val="90000"/>
              </a:lnSpc>
              <a:spcBef>
                <a:spcPts val="0"/>
              </a:spcBef>
              <a:spcAft>
                <a:spcPts val="0"/>
              </a:spcAft>
              <a:buSzPts val="2560"/>
              <a:buChar char="•"/>
            </a:pPr>
            <a:r>
              <a:rPr lang="en-US" sz="3200"/>
              <a:t>Calm </a:t>
            </a:r>
            <a:endParaRPr/>
          </a:p>
        </p:txBody>
      </p:sp>
      <p:sp>
        <p:nvSpPr>
          <p:cNvPr id="125" name="Google Shape;125;p10"/>
          <p:cNvSpPr txBox="1"/>
          <p:nvPr/>
        </p:nvSpPr>
        <p:spPr>
          <a:xfrm>
            <a:off x="6216298" y="1826055"/>
            <a:ext cx="5088838" cy="4350180"/>
          </a:xfrm>
          <a:prstGeom prst="rect">
            <a:avLst/>
          </a:prstGeom>
          <a:noFill/>
          <a:ln>
            <a:noFill/>
          </a:ln>
        </p:spPr>
        <p:txBody>
          <a:bodyPr anchorCtr="0" anchor="t" bIns="45700" lIns="45700" spcFirstLastPara="1" rIns="45700" wrap="square" tIns="45700">
            <a:normAutofit/>
          </a:bodyPr>
          <a:lstStyle/>
          <a:p>
            <a:pPr indent="-228600" lvl="0" marL="228600" marR="0" rtl="0" algn="l">
              <a:lnSpc>
                <a:spcPct val="90000"/>
              </a:lnSpc>
              <a:spcBef>
                <a:spcPts val="0"/>
              </a:spcBef>
              <a:spcAft>
                <a:spcPts val="0"/>
              </a:spcAft>
              <a:buClr>
                <a:srgbClr val="595959"/>
              </a:buClr>
              <a:buSzPts val="3200"/>
              <a:buFont typeface="Arial"/>
              <a:buChar char="•"/>
            </a:pPr>
            <a:r>
              <a:rPr b="1" i="0" lang="en-US" sz="3200" u="none" cap="none" strike="noStrike">
                <a:solidFill>
                  <a:srgbClr val="595959"/>
                </a:solidFill>
                <a:latin typeface="Libre Franklin Medium"/>
                <a:ea typeface="Libre Franklin Medium"/>
                <a:cs typeface="Libre Franklin Medium"/>
                <a:sym typeface="Libre Franklin Medium"/>
              </a:rPr>
              <a:t>Neutral</a:t>
            </a:r>
            <a:endParaRPr/>
          </a:p>
        </p:txBody>
      </p:sp>
      <p:pic>
        <p:nvPicPr>
          <p:cNvPr descr="female__calm.png" id="126" name="Google Shape;126;p10"/>
          <p:cNvPicPr preferRelativeResize="0"/>
          <p:nvPr/>
        </p:nvPicPr>
        <p:blipFill rotWithShape="1">
          <a:blip r:embed="rId3">
            <a:alphaModFix/>
          </a:blip>
          <a:srcRect b="0" l="0" r="0" t="0"/>
          <a:stretch/>
        </p:blipFill>
        <p:spPr>
          <a:xfrm>
            <a:off x="577728" y="2578877"/>
            <a:ext cx="5332616" cy="3047209"/>
          </a:xfrm>
          <a:prstGeom prst="rect">
            <a:avLst/>
          </a:prstGeom>
          <a:noFill/>
          <a:ln>
            <a:noFill/>
          </a:ln>
        </p:spPr>
      </p:pic>
      <p:pic>
        <p:nvPicPr>
          <p:cNvPr descr="male__neutral.png" id="127" name="Google Shape;127;p10"/>
          <p:cNvPicPr preferRelativeResize="0"/>
          <p:nvPr/>
        </p:nvPicPr>
        <p:blipFill rotWithShape="1">
          <a:blip r:embed="rId4">
            <a:alphaModFix/>
          </a:blip>
          <a:srcRect b="0" l="0" r="0" t="0"/>
          <a:stretch/>
        </p:blipFill>
        <p:spPr>
          <a:xfrm>
            <a:off x="5946859" y="2578877"/>
            <a:ext cx="5332613" cy="3047209"/>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1"/>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5400"/>
              <a:buFont typeface="Libre Franklin Medium"/>
              <a:buNone/>
            </a:pPr>
            <a:r>
              <a:rPr lang="en-US" sz="5400"/>
              <a:t>Emotion spectrogram </a:t>
            </a:r>
            <a:endParaRPr/>
          </a:p>
        </p:txBody>
      </p:sp>
      <p:sp>
        <p:nvSpPr>
          <p:cNvPr id="133" name="Google Shape;133;p11"/>
          <p:cNvSpPr txBox="1"/>
          <p:nvPr>
            <p:ph idx="1" type="body"/>
          </p:nvPr>
        </p:nvSpPr>
        <p:spPr>
          <a:xfrm>
            <a:off x="837980" y="1825625"/>
            <a:ext cx="5180255" cy="4351338"/>
          </a:xfrm>
          <a:prstGeom prst="rect">
            <a:avLst/>
          </a:prstGeom>
          <a:noFill/>
          <a:ln>
            <a:noFill/>
          </a:ln>
        </p:spPr>
        <p:txBody>
          <a:bodyPr anchorCtr="0" anchor="t" bIns="45700" lIns="45700" spcFirstLastPara="1" rIns="45700" wrap="square" tIns="45700">
            <a:normAutofit/>
          </a:bodyPr>
          <a:lstStyle/>
          <a:p>
            <a:pPr indent="-228600" lvl="0" marL="274320" rtl="0" algn="l">
              <a:lnSpc>
                <a:spcPct val="90000"/>
              </a:lnSpc>
              <a:spcBef>
                <a:spcPts val="0"/>
              </a:spcBef>
              <a:spcAft>
                <a:spcPts val="0"/>
              </a:spcAft>
              <a:buSzPts val="2880"/>
              <a:buChar char="•"/>
            </a:pPr>
            <a:r>
              <a:rPr lang="en-US" sz="3600"/>
              <a:t>Female Calm </a:t>
            </a:r>
            <a:endParaRPr/>
          </a:p>
        </p:txBody>
      </p:sp>
      <p:sp>
        <p:nvSpPr>
          <p:cNvPr id="134" name="Google Shape;134;p11"/>
          <p:cNvSpPr txBox="1"/>
          <p:nvPr/>
        </p:nvSpPr>
        <p:spPr>
          <a:xfrm>
            <a:off x="6216300" y="1826055"/>
            <a:ext cx="5088834" cy="4350180"/>
          </a:xfrm>
          <a:prstGeom prst="rect">
            <a:avLst/>
          </a:prstGeom>
          <a:noFill/>
          <a:ln>
            <a:noFill/>
          </a:ln>
        </p:spPr>
        <p:txBody>
          <a:bodyPr anchorCtr="0" anchor="t" bIns="45700" lIns="45700" spcFirstLastPara="1" rIns="45700" wrap="square" tIns="45700">
            <a:normAutofit/>
          </a:bodyPr>
          <a:lstStyle/>
          <a:p>
            <a:pPr indent="-228600" lvl="0" marL="228600" marR="0" rtl="0" algn="l">
              <a:lnSpc>
                <a:spcPct val="90000"/>
              </a:lnSpc>
              <a:spcBef>
                <a:spcPts val="0"/>
              </a:spcBef>
              <a:spcAft>
                <a:spcPts val="0"/>
              </a:spcAft>
              <a:buClr>
                <a:srgbClr val="595959"/>
              </a:buClr>
              <a:buSzPts val="3600"/>
              <a:buFont typeface="Arial"/>
              <a:buChar char="•"/>
            </a:pPr>
            <a:r>
              <a:rPr b="1" i="0" lang="en-US" sz="3600" u="none" cap="none" strike="noStrike">
                <a:solidFill>
                  <a:srgbClr val="595959"/>
                </a:solidFill>
                <a:latin typeface="Libre Franklin Medium"/>
                <a:ea typeface="Libre Franklin Medium"/>
                <a:cs typeface="Libre Franklin Medium"/>
                <a:sym typeface="Libre Franklin Medium"/>
              </a:rPr>
              <a:t>Male Calm</a:t>
            </a:r>
            <a:endParaRPr/>
          </a:p>
        </p:txBody>
      </p:sp>
      <p:pic>
        <p:nvPicPr>
          <p:cNvPr descr="female__calm.png" id="135" name="Google Shape;135;p11"/>
          <p:cNvPicPr preferRelativeResize="0"/>
          <p:nvPr/>
        </p:nvPicPr>
        <p:blipFill rotWithShape="1">
          <a:blip r:embed="rId3">
            <a:alphaModFix/>
          </a:blip>
          <a:srcRect b="0" l="0" r="0" t="0"/>
          <a:stretch/>
        </p:blipFill>
        <p:spPr>
          <a:xfrm>
            <a:off x="577728" y="2578877"/>
            <a:ext cx="5332616" cy="3047209"/>
          </a:xfrm>
          <a:prstGeom prst="rect">
            <a:avLst/>
          </a:prstGeom>
          <a:noFill/>
          <a:ln>
            <a:noFill/>
          </a:ln>
        </p:spPr>
      </p:pic>
      <p:pic>
        <p:nvPicPr>
          <p:cNvPr descr="male_calm.png" id="136" name="Google Shape;136;p11"/>
          <p:cNvPicPr preferRelativeResize="0"/>
          <p:nvPr/>
        </p:nvPicPr>
        <p:blipFill rotWithShape="1">
          <a:blip r:embed="rId4">
            <a:alphaModFix/>
          </a:blip>
          <a:srcRect b="0" l="0" r="0" t="0"/>
          <a:stretch/>
        </p:blipFill>
        <p:spPr>
          <a:xfrm>
            <a:off x="5930522" y="2578877"/>
            <a:ext cx="5332613" cy="3047209"/>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2"/>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6000"/>
              <a:buFont typeface="Libre Franklin Medium"/>
              <a:buNone/>
            </a:pPr>
            <a:r>
              <a:rPr lang="en-US" sz="6000"/>
              <a:t>Key Findings</a:t>
            </a:r>
            <a:endParaRPr/>
          </a:p>
        </p:txBody>
      </p:sp>
      <p:sp>
        <p:nvSpPr>
          <p:cNvPr id="142" name="Google Shape;142;p12"/>
          <p:cNvSpPr txBox="1"/>
          <p:nvPr>
            <p:ph idx="1" type="body"/>
          </p:nvPr>
        </p:nvSpPr>
        <p:spPr>
          <a:xfrm>
            <a:off x="1065212" y="1600200"/>
            <a:ext cx="10493376" cy="49149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SzPts val="2716"/>
              <a:buNone/>
            </a:pPr>
            <a:r>
              <a:rPr lang="en-US" sz="2716">
                <a:solidFill>
                  <a:srgbClr val="000000"/>
                </a:solidFill>
              </a:rPr>
              <a:t>Building &amp; Train CNN model to classify 8 emotion for two gender.</a:t>
            </a:r>
            <a:endParaRPr sz="1745"/>
          </a:p>
          <a:p>
            <a:pPr indent="0" lvl="0" marL="0" rtl="0" algn="l">
              <a:lnSpc>
                <a:spcPct val="90000"/>
              </a:lnSpc>
              <a:spcBef>
                <a:spcPts val="0"/>
              </a:spcBef>
              <a:spcAft>
                <a:spcPts val="0"/>
              </a:spcAft>
              <a:buSzPts val="1746"/>
              <a:buNone/>
            </a:pPr>
            <a:r>
              <a:t/>
            </a:r>
            <a:endParaRPr sz="1745"/>
          </a:p>
          <a:p>
            <a:pPr indent="0" lvl="0" marL="0" rtl="0" algn="l">
              <a:lnSpc>
                <a:spcPct val="90000"/>
              </a:lnSpc>
              <a:spcBef>
                <a:spcPts val="0"/>
              </a:spcBef>
              <a:spcAft>
                <a:spcPts val="0"/>
              </a:spcAft>
              <a:buSzPts val="1649"/>
              <a:buNone/>
            </a:pPr>
            <a:r>
              <a:rPr lang="en-US" sz="1649">
                <a:solidFill>
                  <a:srgbClr val="002060"/>
                </a:solidFill>
              </a:rPr>
              <a:t>Data Augmentation:</a:t>
            </a:r>
            <a:endParaRPr sz="1745"/>
          </a:p>
          <a:p>
            <a:pPr indent="183989" lvl="1" marL="0" rtl="0" algn="l">
              <a:lnSpc>
                <a:spcPct val="90000"/>
              </a:lnSpc>
              <a:spcBef>
                <a:spcPts val="0"/>
              </a:spcBef>
              <a:spcAft>
                <a:spcPts val="0"/>
              </a:spcAft>
              <a:buSzPts val="1745"/>
              <a:buNone/>
            </a:pPr>
            <a:r>
              <a:rPr lang="en-US" sz="1745">
                <a:solidFill>
                  <a:srgbClr val="000000"/>
                </a:solidFill>
              </a:rPr>
              <a:t>Adding White Noise</a:t>
            </a:r>
            <a:endParaRPr b="0" sz="1358">
              <a:latin typeface="Arial"/>
              <a:ea typeface="Arial"/>
              <a:cs typeface="Arial"/>
              <a:sym typeface="Arial"/>
            </a:endParaRPr>
          </a:p>
          <a:p>
            <a:pPr indent="183989" lvl="1" marL="0" rtl="0" algn="l">
              <a:lnSpc>
                <a:spcPct val="90000"/>
              </a:lnSpc>
              <a:spcBef>
                <a:spcPts val="0"/>
              </a:spcBef>
              <a:spcAft>
                <a:spcPts val="0"/>
              </a:spcAft>
              <a:buSzPts val="1745"/>
              <a:buNone/>
            </a:pPr>
            <a:r>
              <a:rPr lang="en-US" sz="1745">
                <a:solidFill>
                  <a:srgbClr val="000000"/>
                </a:solidFill>
              </a:rPr>
              <a:t>Pitch Tuning.</a:t>
            </a:r>
            <a:endParaRPr b="0" sz="1358">
              <a:latin typeface="Arial"/>
              <a:ea typeface="Arial"/>
              <a:cs typeface="Arial"/>
              <a:sym typeface="Arial"/>
            </a:endParaRPr>
          </a:p>
          <a:p>
            <a:pPr indent="183989" lvl="1" marL="0" rtl="0" algn="l">
              <a:lnSpc>
                <a:spcPct val="90000"/>
              </a:lnSpc>
              <a:spcBef>
                <a:spcPts val="0"/>
              </a:spcBef>
              <a:spcAft>
                <a:spcPts val="0"/>
              </a:spcAft>
              <a:buSzPts val="1745"/>
              <a:buNone/>
            </a:pPr>
            <a:r>
              <a:rPr lang="en-US" sz="1745">
                <a:solidFill>
                  <a:srgbClr val="000000"/>
                </a:solidFill>
              </a:rPr>
              <a:t>Speed and Pitch Tuning.</a:t>
            </a:r>
            <a:br>
              <a:rPr lang="en-US" sz="1745">
                <a:solidFill>
                  <a:srgbClr val="000000"/>
                </a:solidFill>
              </a:rPr>
            </a:br>
            <a:endParaRPr/>
          </a:p>
          <a:p>
            <a:pPr indent="-518723" lvl="0" marL="518723" rtl="0" algn="l">
              <a:lnSpc>
                <a:spcPct val="90000"/>
              </a:lnSpc>
              <a:spcBef>
                <a:spcPts val="0"/>
              </a:spcBef>
              <a:spcAft>
                <a:spcPts val="0"/>
              </a:spcAft>
              <a:buSzPts val="1649"/>
              <a:buNone/>
            </a:pPr>
            <a:r>
              <a:rPr lang="en-US" sz="1649">
                <a:solidFill>
                  <a:srgbClr val="002060"/>
                </a:solidFill>
              </a:rPr>
              <a:t>Model:</a:t>
            </a:r>
            <a:endParaRPr sz="1745"/>
          </a:p>
          <a:p>
            <a:pPr indent="-332513" lvl="0" marL="332513" rtl="0" algn="l">
              <a:lnSpc>
                <a:spcPct val="90000"/>
              </a:lnSpc>
              <a:spcBef>
                <a:spcPts val="0"/>
              </a:spcBef>
              <a:spcAft>
                <a:spcPts val="0"/>
              </a:spcAft>
              <a:buSzPts val="1745"/>
              <a:buFont typeface="Libre Franklin Medium"/>
              <a:buAutoNum type="arabicPeriod"/>
            </a:pPr>
            <a:r>
              <a:rPr lang="en-US" sz="1745">
                <a:solidFill>
                  <a:srgbClr val="000000"/>
                </a:solidFill>
              </a:rPr>
              <a:t>Developed the CNN model with Keras and constructed with 6 layers —  5 Conv1D layers followed by a Dense layer.</a:t>
            </a:r>
            <a:endParaRPr b="0" sz="1358">
              <a:latin typeface="Arial"/>
              <a:ea typeface="Arial"/>
              <a:cs typeface="Arial"/>
              <a:sym typeface="Arial"/>
            </a:endParaRPr>
          </a:p>
          <a:p>
            <a:pPr indent="-332513" lvl="0" marL="332513" rtl="0" algn="l">
              <a:lnSpc>
                <a:spcPct val="90000"/>
              </a:lnSpc>
              <a:spcBef>
                <a:spcPts val="0"/>
              </a:spcBef>
              <a:spcAft>
                <a:spcPts val="0"/>
              </a:spcAft>
              <a:buSzPts val="1745"/>
              <a:buFont typeface="Libre Franklin Medium"/>
              <a:buAutoNum type="arabicPeriod"/>
            </a:pPr>
            <a:r>
              <a:rPr lang="en-US" sz="1745">
                <a:solidFill>
                  <a:srgbClr val="000000"/>
                </a:solidFill>
              </a:rPr>
              <a:t>Constructed with 3 Conv1D layers, 2 MaxPooling1D layer, 2 BarchNormalization, 1 dropout layer and followed by a Dense layer.</a:t>
            </a:r>
            <a:endParaRPr b="0" sz="1358">
              <a:latin typeface="Arial"/>
              <a:ea typeface="Arial"/>
              <a:cs typeface="Arial"/>
              <a:sym typeface="Arial"/>
            </a:endParaRPr>
          </a:p>
          <a:p>
            <a:pPr indent="-332513" lvl="0" marL="332513" rtl="0" algn="l">
              <a:lnSpc>
                <a:spcPct val="90000"/>
              </a:lnSpc>
              <a:spcBef>
                <a:spcPts val="0"/>
              </a:spcBef>
              <a:spcAft>
                <a:spcPts val="0"/>
              </a:spcAft>
              <a:buSzPts val="1745"/>
              <a:buFont typeface="Libre Franklin Medium"/>
              <a:buAutoNum type="arabicPeriod"/>
            </a:pPr>
            <a:r>
              <a:rPr lang="en-US" sz="1745">
                <a:solidFill>
                  <a:srgbClr val="000000"/>
                </a:solidFill>
              </a:rPr>
              <a:t>Constructed with 4 Conv1D layers, 2 MaxPooling1D layer, 2 BarchNormalization , 2 dropout and 2 Dense layers</a:t>
            </a:r>
            <a:endParaRPr b="0" sz="1358">
              <a:latin typeface="Arial"/>
              <a:ea typeface="Arial"/>
              <a:cs typeface="Arial"/>
              <a:sym typeface="Arial"/>
            </a:endParaRPr>
          </a:p>
          <a:p>
            <a:pPr indent="-332513" lvl="0" marL="332513" rtl="0" algn="l">
              <a:lnSpc>
                <a:spcPct val="90000"/>
              </a:lnSpc>
              <a:spcBef>
                <a:spcPts val="0"/>
              </a:spcBef>
              <a:spcAft>
                <a:spcPts val="0"/>
              </a:spcAft>
              <a:buSzPts val="1745"/>
              <a:buFont typeface="Libre Franklin Medium"/>
              <a:buAutoNum type="arabicPeriod"/>
            </a:pPr>
            <a:r>
              <a:rPr lang="en-US" sz="1745">
                <a:solidFill>
                  <a:srgbClr val="000000"/>
                </a:solidFill>
              </a:rPr>
              <a:t>Lastly constructed with 3 Conv1D layers with regularizers, 2 BarchNormalization, 4 MaxPooling1D, 4 dropout layers, and 3 Dense layers.</a:t>
            </a:r>
            <a:endParaRPr b="0" sz="1358">
              <a:latin typeface="Arial"/>
              <a:ea typeface="Arial"/>
              <a:cs typeface="Arial"/>
              <a:sym typeface="Arial"/>
            </a:endParaRPr>
          </a:p>
          <a:p>
            <a:pPr indent="0" lvl="0" marL="0" rtl="0" algn="l">
              <a:lnSpc>
                <a:spcPct val="212034"/>
              </a:lnSpc>
              <a:spcBef>
                <a:spcPts val="0"/>
              </a:spcBef>
              <a:spcAft>
                <a:spcPts val="0"/>
              </a:spcAft>
              <a:buSzPts val="1745"/>
              <a:buNone/>
            </a:pPr>
            <a:r>
              <a:rPr lang="en-US" sz="1745">
                <a:solidFill>
                  <a:srgbClr val="000000"/>
                </a:solidFill>
              </a:rPr>
              <a:t>Adopting Reduce Learning On Plateau and save the best model with the min val loss only.</a:t>
            </a:r>
            <a:endParaRPr/>
          </a:p>
        </p:txBody>
      </p:sp>
      <p:pic>
        <p:nvPicPr>
          <p:cNvPr descr="Picture 2" id="143" name="Google Shape;143;p12"/>
          <p:cNvPicPr preferRelativeResize="0"/>
          <p:nvPr/>
        </p:nvPicPr>
        <p:blipFill rotWithShape="1">
          <a:blip r:embed="rId3">
            <a:alphaModFix/>
          </a:blip>
          <a:srcRect b="0" l="0" r="0" t="27272"/>
          <a:stretch/>
        </p:blipFill>
        <p:spPr>
          <a:xfrm>
            <a:off x="9599613" y="161925"/>
            <a:ext cx="2493646" cy="12954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4800"/>
              <a:buFont typeface="Libre Franklin Medium"/>
              <a:buNone/>
            </a:pPr>
            <a:r>
              <a:rPr lang="en-US" sz="4800"/>
              <a:t>Key Findings</a:t>
            </a:r>
            <a:endParaRPr/>
          </a:p>
        </p:txBody>
      </p:sp>
      <p:sp>
        <p:nvSpPr>
          <p:cNvPr id="149" name="Google Shape;149;p13"/>
          <p:cNvSpPr txBox="1"/>
          <p:nvPr>
            <p:ph idx="1" type="body"/>
          </p:nvPr>
        </p:nvSpPr>
        <p:spPr>
          <a:xfrm>
            <a:off x="1065212" y="1828800"/>
            <a:ext cx="9578976" cy="41910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400"/>
              <a:buNone/>
            </a:pPr>
            <a:r>
              <a:rPr lang="en-US" sz="2400">
                <a:solidFill>
                  <a:srgbClr val="000000"/>
                </a:solidFill>
              </a:rPr>
              <a:t>The best performance when applied both L2 regularization and dropout regularization.</a:t>
            </a:r>
            <a:endParaRPr sz="2100"/>
          </a:p>
          <a:p>
            <a:pPr indent="0" lvl="0" marL="0" rtl="0" algn="l">
              <a:lnSpc>
                <a:spcPct val="100000"/>
              </a:lnSpc>
              <a:spcBef>
                <a:spcPts val="0"/>
              </a:spcBef>
              <a:spcAft>
                <a:spcPts val="0"/>
              </a:spcAft>
              <a:buSzPts val="2400"/>
              <a:buNone/>
            </a:pPr>
            <a:r>
              <a:rPr lang="en-US" sz="2400">
                <a:solidFill>
                  <a:srgbClr val="000000"/>
                </a:solidFill>
              </a:rPr>
              <a:t>Data Augmentation (Adding White Noise &amp; Pitch Tuning.)</a:t>
            </a:r>
            <a:endParaRPr sz="2100"/>
          </a:p>
          <a:p>
            <a:pPr indent="0" lvl="0" marL="0" rtl="0" algn="l">
              <a:lnSpc>
                <a:spcPct val="100000"/>
              </a:lnSpc>
              <a:spcBef>
                <a:spcPts val="0"/>
              </a:spcBef>
              <a:spcAft>
                <a:spcPts val="0"/>
              </a:spcAft>
              <a:buSzPts val="2100"/>
              <a:buNone/>
            </a:pPr>
            <a:r>
              <a:t/>
            </a:r>
            <a:endParaRPr sz="2100"/>
          </a:p>
          <a:p>
            <a:pPr indent="0" lvl="0" marL="0" rtl="0" algn="l">
              <a:lnSpc>
                <a:spcPct val="100000"/>
              </a:lnSpc>
              <a:spcBef>
                <a:spcPts val="0"/>
              </a:spcBef>
              <a:spcAft>
                <a:spcPts val="0"/>
              </a:spcAft>
              <a:buSzPts val="2400"/>
              <a:buNone/>
            </a:pPr>
            <a:r>
              <a:rPr lang="en-US" sz="2400">
                <a:solidFill>
                  <a:srgbClr val="000000"/>
                </a:solidFill>
              </a:rPr>
              <a:t>	</a:t>
            </a:r>
            <a:endParaRPr/>
          </a:p>
        </p:txBody>
      </p:sp>
      <p:graphicFrame>
        <p:nvGraphicFramePr>
          <p:cNvPr id="150" name="Google Shape;150;p13"/>
          <p:cNvGraphicFramePr/>
          <p:nvPr/>
        </p:nvGraphicFramePr>
        <p:xfrm>
          <a:off x="1973704" y="3429000"/>
          <a:ext cx="3000000" cy="3000000"/>
        </p:xfrm>
        <a:graphic>
          <a:graphicData uri="http://schemas.openxmlformats.org/drawingml/2006/table">
            <a:tbl>
              <a:tblPr firstCol="1" firstRow="1">
                <a:noFill/>
                <a:tableStyleId>{37109BE3-D23C-48F5-8858-EA8D91C31BA9}</a:tableStyleId>
              </a:tblPr>
              <a:tblGrid>
                <a:gridCol w="2587325"/>
                <a:gridCol w="2587325"/>
                <a:gridCol w="2587325"/>
              </a:tblGrid>
              <a:tr h="609450">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solidFill>
                            <a:srgbClr val="000000"/>
                          </a:solidFill>
                        </a:rPr>
                        <a:t>Base Score 7%</a:t>
                      </a:r>
                      <a:endParaRPr>
                        <a:solidFill>
                          <a:srgbClr val="000000"/>
                        </a:solidFill>
                      </a:endParaRPr>
                    </a:p>
                  </a:txBody>
                  <a:tcPr marT="0" marB="0" marR="0" marL="0" anchor="ctr">
                    <a:lnL cap="flat" cmpd="sng" w="9525">
                      <a:solidFill>
                        <a:srgbClr val="00AAE9"/>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Train</a:t>
                      </a:r>
                      <a:endParaRPr/>
                    </a:p>
                  </a:txBody>
                  <a:tcPr marT="0" marB="0" marR="0" marL="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Test</a:t>
                      </a:r>
                      <a:endParaRPr/>
                    </a:p>
                  </a:txBody>
                  <a:tcPr marT="0" marB="0" marR="0" marL="0" anchor="ctr">
                    <a:lnR cap="flat" cmpd="sng" w="9525">
                      <a:solidFill>
                        <a:srgbClr val="00AAE9"/>
                      </a:solidFill>
                      <a:prstDash val="solid"/>
                      <a:round/>
                      <a:headEnd len="sm" w="sm" type="none"/>
                      <a:tailEnd len="sm" w="sm" type="none"/>
                    </a:lnR>
                    <a:lnB cap="flat" cmpd="sng" w="9525">
                      <a:solidFill>
                        <a:srgbClr val="000000"/>
                      </a:solidFill>
                      <a:prstDash val="solid"/>
                      <a:round/>
                      <a:headEnd len="sm" w="sm" type="none"/>
                      <a:tailEnd len="sm" w="sm" type="none"/>
                    </a:lnB>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Accuracy</a:t>
                      </a:r>
                      <a:endParaRPr/>
                    </a:p>
                  </a:txBody>
                  <a:tcPr marT="0" marB="0" marR="0" marL="0"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97%</a:t>
                      </a:r>
                      <a:endParaRPr/>
                    </a:p>
                  </a:txBody>
                  <a:tcPr marT="0" marB="0" marR="0" marL="0"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83%</a:t>
                      </a:r>
                      <a:endParaRPr/>
                    </a:p>
                  </a:txBody>
                  <a:tcPr marT="0" marB="0" marR="0" marL="0" anchor="ctr">
                    <a:lnR cap="flat" cmpd="sng" w="9525">
                      <a:solidFill>
                        <a:srgbClr val="00AAE9"/>
                      </a:solidFill>
                      <a:prstDash val="solid"/>
                      <a:round/>
                      <a:headEnd len="sm" w="sm" type="none"/>
                      <a:tailEnd len="sm" w="sm" type="none"/>
                    </a:lnR>
                    <a:lnT cap="flat" cmpd="sng" w="9525">
                      <a:solidFill>
                        <a:srgbClr val="000000"/>
                      </a:solidFill>
                      <a:prstDash val="solid"/>
                      <a:round/>
                      <a:headEnd len="sm" w="sm" type="none"/>
                      <a:tailEnd len="sm" w="sm" type="none"/>
                    </a:lnT>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Loss</a:t>
                      </a:r>
                      <a:endParaRPr/>
                    </a:p>
                  </a:txBody>
                  <a:tcPr marT="0" marB="0" marR="0" marL="0" anchor="ctr">
                    <a:lnR cap="flat" cmpd="sng" w="9525">
                      <a:solidFill>
                        <a:srgbClr val="000000"/>
                      </a:solidFill>
                      <a:prstDash val="solid"/>
                      <a:round/>
                      <a:headEnd len="sm" w="sm" type="none"/>
                      <a:tailEnd len="sm" w="sm" type="none"/>
                    </a:lnR>
                    <a:lnB cap="flat" cmpd="sng" w="9525">
                      <a:solidFill>
                        <a:srgbClr val="00AAE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49%</a:t>
                      </a:r>
                      <a:endParaRPr/>
                    </a:p>
                  </a:txBody>
                  <a:tcPr marT="0" marB="0" marR="0" marL="0" anchor="ctr">
                    <a:lnL cap="flat" cmpd="sng" w="9525">
                      <a:solidFill>
                        <a:srgbClr val="000000"/>
                      </a:solidFill>
                      <a:prstDash val="solid"/>
                      <a:round/>
                      <a:headEnd len="sm" w="sm" type="none"/>
                      <a:tailEnd len="sm" w="sm" type="none"/>
                    </a:lnL>
                    <a:lnB cap="flat" cmpd="sng" w="9525">
                      <a:solidFill>
                        <a:srgbClr val="00AAE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99%</a:t>
                      </a:r>
                      <a:endParaRPr/>
                    </a:p>
                  </a:txBody>
                  <a:tcPr marT="0" marB="0" marR="0" marL="0" anchor="ctr">
                    <a:lnR cap="flat" cmpd="sng" w="9525">
                      <a:solidFill>
                        <a:srgbClr val="00AAE9"/>
                      </a:solidFill>
                      <a:prstDash val="solid"/>
                      <a:round/>
                      <a:headEnd len="sm" w="sm" type="none"/>
                      <a:tailEnd len="sm" w="sm" type="none"/>
                    </a:lnR>
                    <a:lnB cap="flat" cmpd="sng" w="9525">
                      <a:solidFill>
                        <a:srgbClr val="00AAE9"/>
                      </a:solidFill>
                      <a:prstDash val="solid"/>
                      <a:round/>
                      <a:headEnd len="sm" w="sm" type="none"/>
                      <a:tailEnd len="sm" w="sm" type="none"/>
                    </a:lnB>
                  </a:tcPr>
                </a:tc>
              </a:tr>
            </a:tbl>
          </a:graphicData>
        </a:graphic>
      </p:graphicFrame>
      <p:pic>
        <p:nvPicPr>
          <p:cNvPr descr="Picture 4" id="151" name="Google Shape;151;p13"/>
          <p:cNvPicPr preferRelativeResize="0"/>
          <p:nvPr/>
        </p:nvPicPr>
        <p:blipFill rotWithShape="1">
          <a:blip r:embed="rId3">
            <a:alphaModFix/>
          </a:blip>
          <a:srcRect b="0" l="0" r="0" t="27272"/>
          <a:stretch/>
        </p:blipFill>
        <p:spPr>
          <a:xfrm>
            <a:off x="9599613" y="161925"/>
            <a:ext cx="2493646" cy="12954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4"/>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4800"/>
              <a:buFont typeface="Libre Franklin Medium"/>
              <a:buNone/>
            </a:pPr>
            <a:r>
              <a:rPr lang="en-US" sz="4800"/>
              <a:t>Key Findings</a:t>
            </a:r>
            <a:endParaRPr/>
          </a:p>
        </p:txBody>
      </p:sp>
      <p:sp>
        <p:nvSpPr>
          <p:cNvPr id="157" name="Google Shape;157;p14"/>
          <p:cNvSpPr txBox="1"/>
          <p:nvPr>
            <p:ph idx="1" type="body"/>
          </p:nvPr>
        </p:nvSpPr>
        <p:spPr>
          <a:xfrm>
            <a:off x="1065212" y="1828800"/>
            <a:ext cx="9578976" cy="41910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000"/>
              <a:buNone/>
            </a:pPr>
            <a:r>
              <a:t/>
            </a:r>
            <a:endParaRPr/>
          </a:p>
          <a:p>
            <a:pPr indent="0" lvl="0" marL="0" rtl="0" algn="l">
              <a:lnSpc>
                <a:spcPct val="100000"/>
              </a:lnSpc>
              <a:spcBef>
                <a:spcPts val="0"/>
              </a:spcBef>
              <a:spcAft>
                <a:spcPts val="0"/>
              </a:spcAft>
              <a:buSzPts val="2400"/>
              <a:buNone/>
            </a:pPr>
            <a:r>
              <a:rPr lang="en-US" sz="2400">
                <a:solidFill>
                  <a:srgbClr val="000000"/>
                </a:solidFill>
              </a:rPr>
              <a:t>	Experiment with different model</a:t>
            </a:r>
            <a:endParaRPr/>
          </a:p>
        </p:txBody>
      </p:sp>
      <p:graphicFrame>
        <p:nvGraphicFramePr>
          <p:cNvPr id="158" name="Google Shape;158;p14"/>
          <p:cNvGraphicFramePr/>
          <p:nvPr/>
        </p:nvGraphicFramePr>
        <p:xfrm>
          <a:off x="1973704" y="3086100"/>
          <a:ext cx="3000000" cy="3000000"/>
        </p:xfrm>
        <a:graphic>
          <a:graphicData uri="http://schemas.openxmlformats.org/drawingml/2006/table">
            <a:tbl>
              <a:tblPr firstCol="1" firstRow="1">
                <a:noFill/>
                <a:tableStyleId>{37109BE3-D23C-48F5-8858-EA8D91C31BA9}</a:tableStyleId>
              </a:tblPr>
              <a:tblGrid>
                <a:gridCol w="2587325"/>
                <a:gridCol w="2587325"/>
              </a:tblGrid>
              <a:tr h="609450">
                <a:tc>
                  <a:txBody>
                    <a:bodyPr/>
                    <a:lstStyle/>
                    <a:p>
                      <a:pPr indent="0" lvl="0" marL="0" marR="0" rtl="0" algn="ctr">
                        <a:lnSpc>
                          <a:spcPct val="100000"/>
                        </a:lnSpc>
                        <a:spcBef>
                          <a:spcPts val="0"/>
                        </a:spcBef>
                        <a:spcAft>
                          <a:spcPts val="0"/>
                        </a:spcAft>
                        <a:buClr>
                          <a:srgbClr val="000000"/>
                        </a:buClr>
                        <a:buSzPts val="1000"/>
                        <a:buFont typeface="Helvetica Neue"/>
                        <a:buNone/>
                      </a:pPr>
                      <a:r>
                        <a:t/>
                      </a:r>
                      <a:endParaRPr sz="1000" u="none" cap="none" strike="noStrike"/>
                    </a:p>
                  </a:txBody>
                  <a:tcPr marT="0" marB="0" marR="0" marL="0" anchor="ctr">
                    <a:lnL cap="flat" cmpd="sng" w="9525">
                      <a:solidFill>
                        <a:srgbClr val="00AAE9"/>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Test</a:t>
                      </a:r>
                      <a:endParaRPr/>
                    </a:p>
                  </a:txBody>
                  <a:tcPr marT="0" marB="0" marR="0" marL="0" anchor="ctr">
                    <a:lnR cap="flat" cmpd="sng" w="9525">
                      <a:solidFill>
                        <a:srgbClr val="00AAE9"/>
                      </a:solidFill>
                      <a:prstDash val="solid"/>
                      <a:round/>
                      <a:headEnd len="sm" w="sm" type="none"/>
                      <a:tailEnd len="sm" w="sm" type="none"/>
                    </a:lnR>
                    <a:lnB cap="flat" cmpd="sng" w="9525">
                      <a:solidFill>
                        <a:srgbClr val="000000"/>
                      </a:solidFill>
                      <a:prstDash val="solid"/>
                      <a:round/>
                      <a:headEnd len="sm" w="sm" type="none"/>
                      <a:tailEnd len="sm" w="sm" type="none"/>
                    </a:lnB>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MLPClassifier</a:t>
                      </a:r>
                      <a:endParaRPr/>
                    </a:p>
                  </a:txBody>
                  <a:tcPr marT="0" marB="0" marR="0" marL="0"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26%</a:t>
                      </a:r>
                      <a:endParaRPr/>
                    </a:p>
                  </a:txBody>
                  <a:tcPr marT="0" marB="0" marR="0" marL="0" anchor="ctr">
                    <a:lnL cap="flat" cmpd="sng" w="9525">
                      <a:solidFill>
                        <a:srgbClr val="000000"/>
                      </a:solidFill>
                      <a:prstDash val="solid"/>
                      <a:round/>
                      <a:headEnd len="sm" w="sm" type="none"/>
                      <a:tailEnd len="sm" w="sm" type="none"/>
                    </a:lnL>
                    <a:lnR cap="flat" cmpd="sng" w="9525">
                      <a:solidFill>
                        <a:srgbClr val="00AAE9"/>
                      </a:solidFill>
                      <a:prstDash val="solid"/>
                      <a:round/>
                      <a:headEnd len="sm" w="sm" type="none"/>
                      <a:tailEnd len="sm" w="sm" type="none"/>
                    </a:lnR>
                    <a:lnT cap="flat" cmpd="sng" w="9525">
                      <a:solidFill>
                        <a:srgbClr val="000000"/>
                      </a:solidFill>
                      <a:prstDash val="solid"/>
                      <a:round/>
                      <a:headEnd len="sm" w="sm" type="none"/>
                      <a:tailEnd len="sm" w="sm" type="none"/>
                    </a:lnT>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SVM</a:t>
                      </a:r>
                      <a:endParaRPr/>
                    </a:p>
                  </a:txBody>
                  <a:tcPr marT="0" marB="0" marR="0" marL="0" anchor="ctr">
                    <a:lnR cap="flat" cmpd="sng" w="9525">
                      <a:solidFill>
                        <a:srgbClr val="000000"/>
                      </a:solidFill>
                      <a:prstDash val="solid"/>
                      <a:round/>
                      <a:headEnd len="sm" w="sm" type="none"/>
                      <a:tailEnd len="sm" w="sm" type="none"/>
                    </a:lnR>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95%</a:t>
                      </a:r>
                      <a:endParaRPr/>
                    </a:p>
                  </a:txBody>
                  <a:tcPr marT="0" marB="0" marR="0" marL="0" anchor="ctr">
                    <a:lnL cap="flat" cmpd="sng" w="9525">
                      <a:solidFill>
                        <a:srgbClr val="000000"/>
                      </a:solidFill>
                      <a:prstDash val="solid"/>
                      <a:round/>
                      <a:headEnd len="sm" w="sm" type="none"/>
                      <a:tailEnd len="sm" w="sm" type="none"/>
                    </a:lnL>
                    <a:lnR cap="flat" cmpd="sng" w="9525">
                      <a:solidFill>
                        <a:srgbClr val="00AAE9"/>
                      </a:solidFill>
                      <a:prstDash val="solid"/>
                      <a:round/>
                      <a:headEnd len="sm" w="sm" type="none"/>
                      <a:tailEnd len="sm" w="sm" type="none"/>
                    </a:lnR>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KNN</a:t>
                      </a:r>
                      <a:endParaRPr/>
                    </a:p>
                  </a:txBody>
                  <a:tcPr marT="0" marB="0" marR="0" marL="0" anchor="ctr">
                    <a:lnR cap="flat" cmpd="sng" w="9525">
                      <a:solidFill>
                        <a:srgbClr val="000000"/>
                      </a:solidFill>
                      <a:prstDash val="solid"/>
                      <a:round/>
                      <a:headEnd len="sm" w="sm" type="none"/>
                      <a:tailEnd len="sm" w="sm" type="none"/>
                    </a:lnR>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65%</a:t>
                      </a:r>
                      <a:endParaRPr/>
                    </a:p>
                  </a:txBody>
                  <a:tcPr marT="0" marB="0" marR="0" marL="0" anchor="ctr">
                    <a:lnL cap="flat" cmpd="sng" w="9525">
                      <a:solidFill>
                        <a:srgbClr val="000000"/>
                      </a:solidFill>
                      <a:prstDash val="solid"/>
                      <a:round/>
                      <a:headEnd len="sm" w="sm" type="none"/>
                      <a:tailEnd len="sm" w="sm" type="none"/>
                    </a:lnL>
                    <a:lnR cap="flat" cmpd="sng" w="9525">
                      <a:solidFill>
                        <a:srgbClr val="00AAE9"/>
                      </a:solidFill>
                      <a:prstDash val="solid"/>
                      <a:round/>
                      <a:headEnd len="sm" w="sm" type="none"/>
                      <a:tailEnd len="sm" w="sm" type="none"/>
                    </a:lnR>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Gradient Boosting</a:t>
                      </a:r>
                      <a:endParaRPr/>
                    </a:p>
                  </a:txBody>
                  <a:tcPr marT="0" marB="0" marR="0" marL="0" anchor="ctr">
                    <a:lnR cap="flat" cmpd="sng" w="9525">
                      <a:solidFill>
                        <a:srgbClr val="000000"/>
                      </a:solidFill>
                      <a:prstDash val="solid"/>
                      <a:round/>
                      <a:headEnd len="sm" w="sm" type="none"/>
                      <a:tailEnd len="sm" w="sm" type="none"/>
                    </a:lnR>
                    <a:lnB cap="flat" cmpd="sng" w="9525">
                      <a:solidFill>
                        <a:srgbClr val="00AAE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78%</a:t>
                      </a:r>
                      <a:endParaRPr/>
                    </a:p>
                  </a:txBody>
                  <a:tcPr marT="0" marB="0" marR="0" marL="0" anchor="ctr">
                    <a:lnL cap="flat" cmpd="sng" w="9525">
                      <a:solidFill>
                        <a:srgbClr val="000000"/>
                      </a:solidFill>
                      <a:prstDash val="solid"/>
                      <a:round/>
                      <a:headEnd len="sm" w="sm" type="none"/>
                      <a:tailEnd len="sm" w="sm" type="none"/>
                    </a:lnL>
                    <a:lnR cap="flat" cmpd="sng" w="9525">
                      <a:solidFill>
                        <a:srgbClr val="00AAE9"/>
                      </a:solidFill>
                      <a:prstDash val="solid"/>
                      <a:round/>
                      <a:headEnd len="sm" w="sm" type="none"/>
                      <a:tailEnd len="sm" w="sm" type="none"/>
                    </a:lnR>
                    <a:lnB cap="flat" cmpd="sng" w="9525">
                      <a:solidFill>
                        <a:srgbClr val="00AAE9"/>
                      </a:solidFill>
                      <a:prstDash val="solid"/>
                      <a:round/>
                      <a:headEnd len="sm" w="sm" type="none"/>
                      <a:tailEnd len="sm" w="sm" type="none"/>
                    </a:lnB>
                  </a:tcPr>
                </a:tc>
              </a:tr>
            </a:tbl>
          </a:graphicData>
        </a:graphic>
      </p:graphicFrame>
      <p:pic>
        <p:nvPicPr>
          <p:cNvPr descr="Picture 4" id="159" name="Google Shape;159;p14"/>
          <p:cNvPicPr preferRelativeResize="0"/>
          <p:nvPr/>
        </p:nvPicPr>
        <p:blipFill rotWithShape="1">
          <a:blip r:embed="rId3">
            <a:alphaModFix/>
          </a:blip>
          <a:srcRect b="0" l="0" r="0" t="27272"/>
          <a:stretch/>
        </p:blipFill>
        <p:spPr>
          <a:xfrm>
            <a:off x="9599613" y="161925"/>
            <a:ext cx="2493646" cy="129540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1065212" y="533400"/>
            <a:ext cx="8686801" cy="1066800"/>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4400"/>
              <a:buFont typeface="Libre Franklin Medium"/>
              <a:buNone/>
            </a:pPr>
            <a:r>
              <a:rPr lang="en-US" sz="4400"/>
              <a:t>2</a:t>
            </a:r>
            <a:r>
              <a:rPr baseline="30000" lang="en-US"/>
              <a:t>nd</a:t>
            </a:r>
            <a:r>
              <a:rPr lang="en-US" sz="4400"/>
              <a:t> Approach </a:t>
            </a:r>
            <a:endParaRPr/>
          </a:p>
        </p:txBody>
      </p:sp>
      <p:sp>
        <p:nvSpPr>
          <p:cNvPr id="165" name="Google Shape;165;p15"/>
          <p:cNvSpPr txBox="1"/>
          <p:nvPr>
            <p:ph idx="1" type="body"/>
          </p:nvPr>
        </p:nvSpPr>
        <p:spPr>
          <a:xfrm>
            <a:off x="1065212" y="1828800"/>
            <a:ext cx="9607551" cy="1600200"/>
          </a:xfrm>
          <a:prstGeom prst="rect">
            <a:avLst/>
          </a:prstGeom>
          <a:noFill/>
          <a:ln>
            <a:noFill/>
          </a:ln>
        </p:spPr>
        <p:txBody>
          <a:bodyPr anchorCtr="0" anchor="t" bIns="45700" lIns="45700" spcFirstLastPara="1" rIns="45700" wrap="square" tIns="45700">
            <a:normAutofit/>
          </a:bodyPr>
          <a:lstStyle/>
          <a:p>
            <a:pPr indent="-153162" lvl="0" marL="183794" rtl="0" algn="l">
              <a:lnSpc>
                <a:spcPct val="72000"/>
              </a:lnSpc>
              <a:spcBef>
                <a:spcPts val="0"/>
              </a:spcBef>
              <a:spcAft>
                <a:spcPts val="0"/>
              </a:spcAft>
              <a:buSzPts val="1340"/>
              <a:buChar char="•"/>
            </a:pPr>
            <a:r>
              <a:rPr lang="en-US" sz="1675">
                <a:solidFill>
                  <a:srgbClr val="000000"/>
                </a:solidFill>
              </a:rPr>
              <a:t>Simplify the model by reducing the target class to: </a:t>
            </a:r>
            <a:endParaRPr sz="1206"/>
          </a:p>
          <a:p>
            <a:pPr indent="-153162" lvl="0" marL="183794" rtl="0" algn="l">
              <a:lnSpc>
                <a:spcPct val="72000"/>
              </a:lnSpc>
              <a:spcBef>
                <a:spcPts val="1200"/>
              </a:spcBef>
              <a:spcAft>
                <a:spcPts val="0"/>
              </a:spcAft>
              <a:buSzPts val="1340"/>
              <a:buChar char="•"/>
            </a:pPr>
            <a:r>
              <a:rPr lang="en-US" sz="1675">
                <a:solidFill>
                  <a:srgbClr val="000000"/>
                </a:solidFill>
              </a:rPr>
              <a:t> {Sad, Happy, Fearful, Calm, Angry}</a:t>
            </a:r>
            <a:endParaRPr/>
          </a:p>
          <a:p>
            <a:pPr indent="-153162" lvl="0" marL="183794" rtl="0" algn="l">
              <a:lnSpc>
                <a:spcPct val="72000"/>
              </a:lnSpc>
              <a:spcBef>
                <a:spcPts val="1200"/>
              </a:spcBef>
              <a:spcAft>
                <a:spcPts val="0"/>
              </a:spcAft>
              <a:buSzPts val="1340"/>
              <a:buChar char="•"/>
            </a:pPr>
            <a:r>
              <a:rPr lang="en-US" sz="1675">
                <a:solidFill>
                  <a:srgbClr val="000000"/>
                </a:solidFill>
              </a:rPr>
              <a:t>Developed the CNN model with Keras and Constructed with 8 Conv1D layers, 2 MaxPooling1D layer, 2 BarchNormalization, 2 dropout layer and followed by a Dense layer.</a:t>
            </a:r>
            <a:endParaRPr sz="1206"/>
          </a:p>
          <a:p>
            <a:pPr indent="0" lvl="0" marL="0" rtl="0" algn="l">
              <a:lnSpc>
                <a:spcPct val="80000"/>
              </a:lnSpc>
              <a:spcBef>
                <a:spcPts val="0"/>
              </a:spcBef>
              <a:spcAft>
                <a:spcPts val="0"/>
              </a:spcAft>
              <a:buSzPts val="1206"/>
              <a:buNone/>
            </a:pPr>
            <a:r>
              <a:t/>
            </a:r>
            <a:endParaRPr sz="1206"/>
          </a:p>
          <a:p>
            <a:pPr indent="0" lvl="0" marL="0" rtl="0" algn="l">
              <a:lnSpc>
                <a:spcPct val="80000"/>
              </a:lnSpc>
              <a:spcBef>
                <a:spcPts val="0"/>
              </a:spcBef>
              <a:spcAft>
                <a:spcPts val="0"/>
              </a:spcAft>
              <a:buSzPts val="1675"/>
              <a:buNone/>
            </a:pPr>
            <a:r>
              <a:rPr lang="en-US" sz="1675">
                <a:solidFill>
                  <a:srgbClr val="000000"/>
                </a:solidFill>
              </a:rPr>
              <a:t>	</a:t>
            </a:r>
            <a:endParaRPr/>
          </a:p>
        </p:txBody>
      </p:sp>
      <p:graphicFrame>
        <p:nvGraphicFramePr>
          <p:cNvPr id="166" name="Google Shape;166;p15"/>
          <p:cNvGraphicFramePr/>
          <p:nvPr/>
        </p:nvGraphicFramePr>
        <p:xfrm>
          <a:off x="2570126" y="3429000"/>
          <a:ext cx="3000000" cy="3000000"/>
        </p:xfrm>
        <a:graphic>
          <a:graphicData uri="http://schemas.openxmlformats.org/drawingml/2006/table">
            <a:tbl>
              <a:tblPr firstCol="1" firstRow="1">
                <a:noFill/>
                <a:tableStyleId>{37109BE3-D23C-48F5-8858-EA8D91C31BA9}</a:tableStyleId>
              </a:tblPr>
              <a:tblGrid>
                <a:gridCol w="2346350"/>
                <a:gridCol w="2346350"/>
                <a:gridCol w="2346350"/>
              </a:tblGrid>
              <a:tr h="609450">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solidFill>
                            <a:srgbClr val="000000"/>
                          </a:solidFill>
                        </a:rPr>
                        <a:t>Base Score 10%</a:t>
                      </a:r>
                      <a:endParaRPr>
                        <a:solidFill>
                          <a:srgbClr val="000000"/>
                        </a:solidFill>
                      </a:endParaRPr>
                    </a:p>
                  </a:txBody>
                  <a:tcPr marT="0" marB="0" marR="0" marL="0" anchor="ctr">
                    <a:lnL cap="flat" cmpd="sng" w="9525">
                      <a:solidFill>
                        <a:srgbClr val="00AAE9"/>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Train</a:t>
                      </a:r>
                      <a:endParaRPr/>
                    </a:p>
                  </a:txBody>
                  <a:tcPr marT="0" marB="0" marR="0" marL="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Test</a:t>
                      </a:r>
                      <a:endParaRPr/>
                    </a:p>
                  </a:txBody>
                  <a:tcPr marT="0" marB="0" marR="0" marL="0" anchor="ctr">
                    <a:lnR cap="flat" cmpd="sng" w="9525">
                      <a:solidFill>
                        <a:srgbClr val="00AAE9"/>
                      </a:solidFill>
                      <a:prstDash val="solid"/>
                      <a:round/>
                      <a:headEnd len="sm" w="sm" type="none"/>
                      <a:tailEnd len="sm" w="sm" type="none"/>
                    </a:lnR>
                    <a:lnB cap="flat" cmpd="sng" w="9525">
                      <a:solidFill>
                        <a:srgbClr val="000000"/>
                      </a:solidFill>
                      <a:prstDash val="solid"/>
                      <a:round/>
                      <a:headEnd len="sm" w="sm" type="none"/>
                      <a:tailEnd len="sm" w="sm" type="none"/>
                    </a:lnB>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Accuracy</a:t>
                      </a:r>
                      <a:endParaRPr/>
                    </a:p>
                  </a:txBody>
                  <a:tcPr marT="0" marB="0" marR="0" marL="0"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99%</a:t>
                      </a:r>
                      <a:endParaRPr/>
                    </a:p>
                  </a:txBody>
                  <a:tcPr marT="0" marB="0" marR="0" marL="0"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92%</a:t>
                      </a:r>
                      <a:endParaRPr/>
                    </a:p>
                  </a:txBody>
                  <a:tcPr marT="0" marB="0" marR="0" marL="0" anchor="ctr">
                    <a:lnR cap="flat" cmpd="sng" w="9525">
                      <a:solidFill>
                        <a:srgbClr val="00AAE9"/>
                      </a:solidFill>
                      <a:prstDash val="solid"/>
                      <a:round/>
                      <a:headEnd len="sm" w="sm" type="none"/>
                      <a:tailEnd len="sm" w="sm" type="none"/>
                    </a:lnR>
                    <a:lnT cap="flat" cmpd="sng" w="9525">
                      <a:solidFill>
                        <a:srgbClr val="000000"/>
                      </a:solidFill>
                      <a:prstDash val="solid"/>
                      <a:round/>
                      <a:headEnd len="sm" w="sm" type="none"/>
                      <a:tailEnd len="sm" w="sm" type="none"/>
                    </a:lnT>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Loss</a:t>
                      </a:r>
                      <a:endParaRPr/>
                    </a:p>
                  </a:txBody>
                  <a:tcPr marT="0" marB="0" marR="0" marL="0" anchor="ctr">
                    <a:lnR cap="flat" cmpd="sng" w="9525">
                      <a:solidFill>
                        <a:srgbClr val="000000"/>
                      </a:solidFill>
                      <a:prstDash val="solid"/>
                      <a:round/>
                      <a:headEnd len="sm" w="sm" type="none"/>
                      <a:tailEnd len="sm" w="sm" type="none"/>
                    </a:lnR>
                    <a:lnB cap="flat" cmpd="sng" w="9525">
                      <a:solidFill>
                        <a:srgbClr val="00AAE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3%</a:t>
                      </a:r>
                      <a:endParaRPr/>
                    </a:p>
                  </a:txBody>
                  <a:tcPr marT="0" marB="0" marR="0" marL="0" anchor="ctr">
                    <a:lnL cap="flat" cmpd="sng" w="9525">
                      <a:solidFill>
                        <a:srgbClr val="000000"/>
                      </a:solidFill>
                      <a:prstDash val="solid"/>
                      <a:round/>
                      <a:headEnd len="sm" w="sm" type="none"/>
                      <a:tailEnd len="sm" w="sm" type="none"/>
                    </a:lnL>
                    <a:lnB cap="flat" cmpd="sng" w="9525">
                      <a:solidFill>
                        <a:srgbClr val="00AAE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31%</a:t>
                      </a:r>
                      <a:endParaRPr/>
                    </a:p>
                  </a:txBody>
                  <a:tcPr marT="0" marB="0" marR="0" marL="0" anchor="ctr">
                    <a:lnR cap="flat" cmpd="sng" w="9525">
                      <a:solidFill>
                        <a:srgbClr val="00AAE9"/>
                      </a:solidFill>
                      <a:prstDash val="solid"/>
                      <a:round/>
                      <a:headEnd len="sm" w="sm" type="none"/>
                      <a:tailEnd len="sm" w="sm" type="none"/>
                    </a:lnR>
                    <a:lnB cap="flat" cmpd="sng" w="9525">
                      <a:solidFill>
                        <a:srgbClr val="00AAE9"/>
                      </a:solidFill>
                      <a:prstDash val="solid"/>
                      <a:round/>
                      <a:headEnd len="sm" w="sm" type="none"/>
                      <a:tailEnd len="sm" w="sm" type="none"/>
                    </a:lnB>
                  </a:tcPr>
                </a:tc>
              </a:tr>
            </a:tbl>
          </a:graphicData>
        </a:graphic>
      </p:graphicFrame>
      <p:pic>
        <p:nvPicPr>
          <p:cNvPr descr="Picture 2" id="167" name="Google Shape;167;p15"/>
          <p:cNvPicPr preferRelativeResize="0"/>
          <p:nvPr/>
        </p:nvPicPr>
        <p:blipFill rotWithShape="1">
          <a:blip r:embed="rId3">
            <a:alphaModFix/>
          </a:blip>
          <a:srcRect b="10" l="0" r="0" t="0"/>
          <a:stretch/>
        </p:blipFill>
        <p:spPr>
          <a:xfrm>
            <a:off x="9315450" y="0"/>
            <a:ext cx="2863850" cy="1606154"/>
          </a:xfrm>
          <a:custGeom>
            <a:rect b="b" l="l" r="r" t="t"/>
            <a:pathLst>
              <a:path extrusionOk="0" h="21600" w="21600">
                <a:moveTo>
                  <a:pt x="10800" y="0"/>
                </a:moveTo>
                <a:cubicBezTo>
                  <a:pt x="4835" y="0"/>
                  <a:pt x="0" y="4837"/>
                  <a:pt x="0" y="10803"/>
                </a:cubicBezTo>
                <a:cubicBezTo>
                  <a:pt x="0" y="16768"/>
                  <a:pt x="4835" y="21600"/>
                  <a:pt x="10800" y="21600"/>
                </a:cubicBezTo>
                <a:cubicBezTo>
                  <a:pt x="16765" y="21600"/>
                  <a:pt x="21600" y="16768"/>
                  <a:pt x="21600" y="10803"/>
                </a:cubicBezTo>
                <a:cubicBezTo>
                  <a:pt x="21600" y="4837"/>
                  <a:pt x="16765" y="0"/>
                  <a:pt x="10800" y="0"/>
                </a:cubicBezTo>
                <a:close/>
              </a:path>
            </a:pathLst>
          </a:cu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1065212" y="533400"/>
            <a:ext cx="8686801" cy="1066800"/>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4800"/>
              <a:buFont typeface="Libre Franklin Medium"/>
              <a:buNone/>
            </a:pPr>
            <a:r>
              <a:rPr lang="en-US" sz="4800"/>
              <a:t>3</a:t>
            </a:r>
            <a:r>
              <a:rPr baseline="30000" lang="en-US"/>
              <a:t>rd</a:t>
            </a:r>
            <a:r>
              <a:rPr lang="en-US" sz="4800"/>
              <a:t> Approach </a:t>
            </a:r>
            <a:endParaRPr/>
          </a:p>
        </p:txBody>
      </p:sp>
      <p:sp>
        <p:nvSpPr>
          <p:cNvPr id="173" name="Google Shape;173;p16"/>
          <p:cNvSpPr txBox="1"/>
          <p:nvPr>
            <p:ph idx="1" type="body"/>
          </p:nvPr>
        </p:nvSpPr>
        <p:spPr>
          <a:xfrm>
            <a:off x="1065212" y="1828800"/>
            <a:ext cx="8686801" cy="4191000"/>
          </a:xfrm>
          <a:prstGeom prst="rect">
            <a:avLst/>
          </a:prstGeom>
          <a:noFill/>
          <a:ln>
            <a:noFill/>
          </a:ln>
        </p:spPr>
        <p:txBody>
          <a:bodyPr anchorCtr="0" anchor="t" bIns="45700" lIns="45700" spcFirstLastPara="1" rIns="45700" wrap="square" tIns="45700">
            <a:normAutofit/>
          </a:bodyPr>
          <a:lstStyle/>
          <a:p>
            <a:pPr indent="-228600" lvl="0" marL="274320" rtl="0" algn="l">
              <a:lnSpc>
                <a:spcPct val="90000"/>
              </a:lnSpc>
              <a:spcBef>
                <a:spcPts val="0"/>
              </a:spcBef>
              <a:spcAft>
                <a:spcPts val="0"/>
              </a:spcAft>
              <a:buSzPts val="1600"/>
              <a:buChar char="•"/>
            </a:pPr>
            <a:r>
              <a:rPr lang="en-US">
                <a:solidFill>
                  <a:srgbClr val="000000"/>
                </a:solidFill>
              </a:rPr>
              <a:t>Simplify the model to two model by reducing the target class to:</a:t>
            </a:r>
            <a:endParaRPr/>
          </a:p>
          <a:p>
            <a:pPr indent="0" lvl="0" marL="0" rtl="0" algn="l">
              <a:lnSpc>
                <a:spcPct val="90000"/>
              </a:lnSpc>
              <a:spcBef>
                <a:spcPts val="1800"/>
              </a:spcBef>
              <a:spcAft>
                <a:spcPts val="0"/>
              </a:spcAft>
              <a:buSzPts val="2000"/>
              <a:buNone/>
            </a:pPr>
            <a:r>
              <a:rPr lang="en-US">
                <a:solidFill>
                  <a:srgbClr val="000000"/>
                </a:solidFill>
              </a:rPr>
              <a:t>			 { Gender} and { emotion only}</a:t>
            </a:r>
            <a:endParaRPr/>
          </a:p>
          <a:p>
            <a:pPr indent="0" lvl="0" marL="0" rtl="0" algn="l">
              <a:lnSpc>
                <a:spcPct val="100000"/>
              </a:lnSpc>
              <a:spcBef>
                <a:spcPts val="0"/>
              </a:spcBef>
              <a:spcAft>
                <a:spcPts val="0"/>
              </a:spcAft>
              <a:buSzPts val="2000"/>
              <a:buNone/>
            </a:pPr>
            <a:r>
              <a:t/>
            </a:r>
            <a:endParaRPr/>
          </a:p>
          <a:p>
            <a:pPr indent="0" lvl="0" marL="0" rtl="0" algn="l">
              <a:lnSpc>
                <a:spcPct val="100000"/>
              </a:lnSpc>
              <a:spcBef>
                <a:spcPts val="0"/>
              </a:spcBef>
              <a:spcAft>
                <a:spcPts val="0"/>
              </a:spcAft>
              <a:buSzPts val="2100"/>
              <a:buNone/>
            </a:pPr>
            <a:r>
              <a:rPr lang="en-US" sz="2100">
                <a:solidFill>
                  <a:srgbClr val="000000"/>
                </a:solidFill>
              </a:rPr>
              <a:t>	</a:t>
            </a:r>
            <a:endParaRPr/>
          </a:p>
        </p:txBody>
      </p:sp>
      <p:graphicFrame>
        <p:nvGraphicFramePr>
          <p:cNvPr id="174" name="Google Shape;174;p16"/>
          <p:cNvGraphicFramePr/>
          <p:nvPr/>
        </p:nvGraphicFramePr>
        <p:xfrm>
          <a:off x="1404952" y="3147716"/>
          <a:ext cx="3000000" cy="3000000"/>
        </p:xfrm>
        <a:graphic>
          <a:graphicData uri="http://schemas.openxmlformats.org/drawingml/2006/table">
            <a:tbl>
              <a:tblPr firstCol="1">
                <a:noFill/>
                <a:tableStyleId>{37109BE3-D23C-48F5-8858-EA8D91C31BA9}</a:tableStyleId>
              </a:tblPr>
              <a:tblGrid>
                <a:gridCol w="1601475"/>
                <a:gridCol w="1601475"/>
                <a:gridCol w="1601475"/>
                <a:gridCol w="1601475"/>
                <a:gridCol w="1601475"/>
              </a:tblGrid>
              <a:tr h="609450">
                <a:tc rowSpan="2">
                  <a:txBody>
                    <a:bodyPr/>
                    <a:lstStyle/>
                    <a:p>
                      <a:pPr indent="0" lvl="0" marL="0" marR="0" rtl="0" algn="ctr">
                        <a:lnSpc>
                          <a:spcPct val="100000"/>
                        </a:lnSpc>
                        <a:spcBef>
                          <a:spcPts val="0"/>
                        </a:spcBef>
                        <a:spcAft>
                          <a:spcPts val="0"/>
                        </a:spcAft>
                        <a:buClr>
                          <a:schemeClr val="dk1"/>
                        </a:buClr>
                        <a:buSzPts val="1000"/>
                        <a:buFont typeface="Helvetica Neue"/>
                        <a:buNone/>
                      </a:pPr>
                      <a:r>
                        <a:t/>
                      </a:r>
                      <a:endParaRPr sz="1000" u="none" cap="none" strike="noStrike"/>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gridSpan="2">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Gender</a:t>
                      </a:r>
                      <a:endParaRPr/>
                    </a:p>
                  </a:txBody>
                  <a:tcPr marT="0" marB="0" marR="0" marL="0" anchor="ctr">
                    <a:lnL cap="flat" cmpd="sng" w="9525">
                      <a:solidFill>
                        <a:srgbClr val="000000"/>
                      </a:solidFill>
                      <a:prstDash val="solid"/>
                      <a:round/>
                      <a:headEnd len="sm" w="sm" type="none"/>
                      <a:tailEnd len="sm" w="sm" type="none"/>
                    </a:lnL>
                    <a:solidFill>
                      <a:srgbClr val="000000"/>
                    </a:solidFill>
                  </a:tcPr>
                </a:tc>
                <a:tc hMerge="1"/>
                <a:tc gridSpan="2">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Emotion</a:t>
                      </a:r>
                      <a:endParaRPr/>
                    </a:p>
                  </a:txBody>
                  <a:tcPr marT="0" marB="0" marR="0" marL="0" anchor="ctr">
                    <a:solidFill>
                      <a:srgbClr val="000000"/>
                    </a:solidFill>
                  </a:tcPr>
                </a:tc>
                <a:tc hMerge="1"/>
              </a:tr>
              <a:tr h="609450">
                <a:tc vMerge="1"/>
                <a:tc>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Train</a:t>
                      </a:r>
                      <a:endParaRPr/>
                    </a:p>
                  </a:txBody>
                  <a:tcPr marT="0" marB="0" marR="0" marL="0" anchor="ctr">
                    <a:lnL cap="flat" cmpd="sng" w="9525">
                      <a:solidFill>
                        <a:srgbClr val="000000"/>
                      </a:solidFill>
                      <a:prstDash val="solid"/>
                      <a:round/>
                      <a:headEnd len="sm" w="sm" type="none"/>
                      <a:tailEnd len="sm" w="sm" type="none"/>
                    </a:lnL>
                    <a:solidFill>
                      <a:schemeClr val="accent1"/>
                    </a:solidFill>
                  </a:tcPr>
                </a:tc>
                <a:tc>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Test</a:t>
                      </a:r>
                      <a:endParaRPr/>
                    </a:p>
                  </a:txBody>
                  <a:tcPr marT="0" marB="0" marR="0" marL="0" anchor="ctr">
                    <a:solidFill>
                      <a:schemeClr val="accent1"/>
                    </a:solidFill>
                  </a:tcPr>
                </a:tc>
                <a:tc>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Train</a:t>
                      </a:r>
                      <a:endParaRPr/>
                    </a:p>
                  </a:txBody>
                  <a:tcPr marT="0" marB="0" marR="0" marL="0" anchor="ctr">
                    <a:solidFill>
                      <a:schemeClr val="accent1"/>
                    </a:solidFill>
                  </a:tcPr>
                </a:tc>
                <a:tc>
                  <a:txBody>
                    <a:bodyPr/>
                    <a:lstStyle/>
                    <a:p>
                      <a:pPr indent="0" lvl="0" marL="0" marR="0" rtl="0" algn="ctr">
                        <a:lnSpc>
                          <a:spcPct val="100000"/>
                        </a:lnSpc>
                        <a:spcBef>
                          <a:spcPts val="0"/>
                        </a:spcBef>
                        <a:spcAft>
                          <a:spcPts val="0"/>
                        </a:spcAft>
                        <a:buClr>
                          <a:srgbClr val="FFFFFF"/>
                        </a:buClr>
                        <a:buSzPts val="2400"/>
                        <a:buFont typeface="Helvetica Neue"/>
                        <a:buNone/>
                      </a:pPr>
                      <a:r>
                        <a:rPr b="1" lang="en-US" sz="2400" u="none" cap="none" strike="noStrike">
                          <a:solidFill>
                            <a:srgbClr val="FFFFFF"/>
                          </a:solidFill>
                        </a:rPr>
                        <a:t>Test</a:t>
                      </a:r>
                      <a:endParaRPr/>
                    </a:p>
                  </a:txBody>
                  <a:tcPr marT="0" marB="0" marR="0" marL="0" anchor="ctr">
                    <a:solidFill>
                      <a:schemeClr val="accent1"/>
                    </a:solidFill>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Accuracy</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98%</a:t>
                      </a:r>
                      <a:endParaRPr/>
                    </a:p>
                  </a:txBody>
                  <a:tcPr marT="0" marB="0" marR="0" marL="0" anchor="ctr">
                    <a:lnL cap="flat" cmpd="sng" w="9525">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94%</a:t>
                      </a:r>
                      <a:endParaRPr/>
                    </a:p>
                  </a:txBody>
                  <a:tcPr marT="0" marB="0" marR="0" marL="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98%</a:t>
                      </a:r>
                      <a:endParaRPr/>
                    </a:p>
                  </a:txBody>
                  <a:tcPr marT="0" marB="0" marR="0" marL="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87%</a:t>
                      </a:r>
                      <a:endParaRPr/>
                    </a:p>
                  </a:txBody>
                  <a:tcPr marT="0" marB="0" marR="0" marL="0" anchor="ct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Loss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15%</a:t>
                      </a:r>
                      <a:endParaRPr/>
                    </a:p>
                  </a:txBody>
                  <a:tcPr marT="0" marB="0" marR="0" marL="0" anchor="ctr">
                    <a:lnL cap="flat" cmpd="sng" w="9525">
                      <a:solidFill>
                        <a:srgbClr val="000000"/>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30%</a:t>
                      </a:r>
                      <a:endParaRPr/>
                    </a:p>
                  </a:txBody>
                  <a:tcPr marT="0" marB="0" marR="0" marL="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44%</a:t>
                      </a:r>
                      <a:endParaRPr/>
                    </a:p>
                  </a:txBody>
                  <a:tcPr marT="0" marB="0" marR="0" marL="0" anchor="ctr"/>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77%</a:t>
                      </a:r>
                      <a:endParaRPr/>
                    </a:p>
                  </a:txBody>
                  <a:tcPr marT="0" marB="0" marR="0" marL="0" anchor="ctr"/>
                </a:tc>
              </a:tr>
            </a:tbl>
          </a:graphicData>
        </a:graphic>
      </p:graphicFrame>
      <p:pic>
        <p:nvPicPr>
          <p:cNvPr descr="Picture 4" id="175" name="Google Shape;175;p16"/>
          <p:cNvPicPr preferRelativeResize="0"/>
          <p:nvPr/>
        </p:nvPicPr>
        <p:blipFill rotWithShape="1">
          <a:blip r:embed="rId3">
            <a:alphaModFix/>
          </a:blip>
          <a:srcRect b="10" l="0" r="0" t="0"/>
          <a:stretch/>
        </p:blipFill>
        <p:spPr>
          <a:xfrm>
            <a:off x="9315450" y="0"/>
            <a:ext cx="2863850" cy="1606154"/>
          </a:xfrm>
          <a:custGeom>
            <a:rect b="b" l="l" r="r" t="t"/>
            <a:pathLst>
              <a:path extrusionOk="0" h="21600" w="21600">
                <a:moveTo>
                  <a:pt x="10800" y="0"/>
                </a:moveTo>
                <a:cubicBezTo>
                  <a:pt x="4835" y="0"/>
                  <a:pt x="0" y="4837"/>
                  <a:pt x="0" y="10803"/>
                </a:cubicBezTo>
                <a:cubicBezTo>
                  <a:pt x="0" y="16768"/>
                  <a:pt x="4835" y="21600"/>
                  <a:pt x="10800" y="21600"/>
                </a:cubicBezTo>
                <a:cubicBezTo>
                  <a:pt x="16765" y="21600"/>
                  <a:pt x="21600" y="16768"/>
                  <a:pt x="21600" y="10803"/>
                </a:cubicBezTo>
                <a:cubicBezTo>
                  <a:pt x="21600" y="4837"/>
                  <a:pt x="16765" y="0"/>
                  <a:pt x="10800" y="0"/>
                </a:cubicBezTo>
                <a:close/>
              </a:path>
            </a:pathLst>
          </a:cu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7"/>
          <p:cNvSpPr txBox="1"/>
          <p:nvPr>
            <p:ph type="title"/>
          </p:nvPr>
        </p:nvSpPr>
        <p:spPr>
          <a:xfrm>
            <a:off x="1746250" y="461962"/>
            <a:ext cx="8686801" cy="1066801"/>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3600"/>
              <a:buFont typeface="Libre Franklin Medium"/>
              <a:buNone/>
            </a:pPr>
            <a:r>
              <a:rPr b="1" i="0" lang="en-US" sz="3600" u="none" cap="none" strike="noStrike">
                <a:solidFill>
                  <a:schemeClr val="accent1"/>
                </a:solidFill>
                <a:latin typeface="Libre Franklin Medium"/>
                <a:ea typeface="Libre Franklin Medium"/>
                <a:cs typeface="Libre Franklin Medium"/>
                <a:sym typeface="Libre Franklin Medium"/>
              </a:rPr>
              <a:t>Arabic Audio Data </a:t>
            </a:r>
            <a:endParaRPr/>
          </a:p>
        </p:txBody>
      </p:sp>
      <p:sp>
        <p:nvSpPr>
          <p:cNvPr id="181" name="Google Shape;181;p17"/>
          <p:cNvSpPr txBox="1"/>
          <p:nvPr>
            <p:ph idx="1" type="body"/>
          </p:nvPr>
        </p:nvSpPr>
        <p:spPr>
          <a:xfrm>
            <a:off x="2208212" y="1885950"/>
            <a:ext cx="8686801" cy="4191000"/>
          </a:xfrm>
          <a:prstGeom prst="rect">
            <a:avLst/>
          </a:prstGeom>
          <a:noFill/>
          <a:ln>
            <a:noFill/>
          </a:ln>
        </p:spPr>
        <p:txBody>
          <a:bodyPr anchorCtr="0" anchor="t" bIns="45700" lIns="45700" spcFirstLastPara="1" rIns="45700" wrap="square" tIns="45700">
            <a:normAutofit/>
          </a:bodyPr>
          <a:lstStyle/>
          <a:p>
            <a:pPr indent="1704701" lvl="8" marL="0" rtl="0" algn="l">
              <a:lnSpc>
                <a:spcPct val="90000"/>
              </a:lnSpc>
              <a:spcBef>
                <a:spcPts val="0"/>
              </a:spcBef>
              <a:spcAft>
                <a:spcPts val="0"/>
              </a:spcAft>
              <a:buSzPts val="2000"/>
              <a:buNone/>
            </a:pPr>
            <a:r>
              <a:rPr b="1" i="0" lang="en-US" sz="2000" u="none" cap="none" strike="noStrike">
                <a:solidFill>
                  <a:srgbClr val="595959"/>
                </a:solidFill>
                <a:latin typeface="Libre Franklin Medium"/>
                <a:ea typeface="Libre Franklin Medium"/>
                <a:cs typeface="Libre Franklin Medium"/>
                <a:sym typeface="Libre Franklin Medium"/>
              </a:rPr>
              <a:t>Data Shape (1383, 847) </a:t>
            </a:r>
            <a:endParaRPr/>
          </a:p>
        </p:txBody>
      </p:sp>
      <p:pic>
        <p:nvPicPr>
          <p:cNvPr descr="Picture 2" id="182" name="Google Shape;182;p17"/>
          <p:cNvPicPr preferRelativeResize="0"/>
          <p:nvPr/>
        </p:nvPicPr>
        <p:blipFill rotWithShape="1">
          <a:blip r:embed="rId3">
            <a:alphaModFix/>
          </a:blip>
          <a:srcRect b="0" l="0" r="0" t="0"/>
          <a:stretch/>
        </p:blipFill>
        <p:spPr>
          <a:xfrm>
            <a:off x="150812" y="0"/>
            <a:ext cx="3530601" cy="2647950"/>
          </a:xfrm>
          <a:prstGeom prst="rect">
            <a:avLst/>
          </a:prstGeom>
          <a:noFill/>
          <a:ln>
            <a:noFill/>
          </a:ln>
        </p:spPr>
      </p:pic>
      <p:pic>
        <p:nvPicPr>
          <p:cNvPr descr="Screen Shot 2020-04-15 at 9.48.53 PM.png" id="183" name="Google Shape;183;p17"/>
          <p:cNvPicPr preferRelativeResize="0"/>
          <p:nvPr/>
        </p:nvPicPr>
        <p:blipFill rotWithShape="1">
          <a:blip r:embed="rId4">
            <a:alphaModFix/>
          </a:blip>
          <a:srcRect b="0" l="0" r="0" t="0"/>
          <a:stretch/>
        </p:blipFill>
        <p:spPr>
          <a:xfrm>
            <a:off x="2608659" y="2613273"/>
            <a:ext cx="8267701" cy="3492501"/>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1065212"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4400"/>
              <a:buFont typeface="Libre Franklin Medium"/>
              <a:buNone/>
            </a:pPr>
            <a:r>
              <a:rPr lang="en-US" sz="4400"/>
              <a:t>Key Findings</a:t>
            </a:r>
            <a:endParaRPr/>
          </a:p>
        </p:txBody>
      </p:sp>
      <p:sp>
        <p:nvSpPr>
          <p:cNvPr id="189" name="Google Shape;189;p18"/>
          <p:cNvSpPr txBox="1"/>
          <p:nvPr>
            <p:ph idx="1" type="body"/>
          </p:nvPr>
        </p:nvSpPr>
        <p:spPr>
          <a:xfrm>
            <a:off x="1065212" y="1828800"/>
            <a:ext cx="9607551" cy="1600200"/>
          </a:xfrm>
          <a:prstGeom prst="rect">
            <a:avLst/>
          </a:prstGeom>
          <a:noFill/>
          <a:ln>
            <a:noFill/>
          </a:ln>
        </p:spPr>
        <p:txBody>
          <a:bodyPr anchorCtr="0" anchor="t" bIns="45700" lIns="45700" spcFirstLastPara="1" rIns="45700" wrap="square" tIns="45700">
            <a:normAutofit/>
          </a:bodyPr>
          <a:lstStyle/>
          <a:p>
            <a:pPr indent="-342797" lvl="0" marL="342797" rtl="0" algn="l">
              <a:lnSpc>
                <a:spcPct val="90000"/>
              </a:lnSpc>
              <a:spcBef>
                <a:spcPts val="0"/>
              </a:spcBef>
              <a:spcAft>
                <a:spcPts val="0"/>
              </a:spcAft>
              <a:buSzPts val="1800"/>
              <a:buFont typeface="Libre Franklin Medium"/>
              <a:buAutoNum type="arabicPeriod"/>
            </a:pPr>
            <a:r>
              <a:rPr lang="en-US" sz="1800">
                <a:solidFill>
                  <a:srgbClr val="000000"/>
                </a:solidFill>
              </a:rPr>
              <a:t>Developed the CNN model with Keras and constructed with 3 Conv1D layers with regularizers, 2 BarchNormalization, 4 MaxPooling1D, 4 dropout layers, and 3 Dense layers.</a:t>
            </a:r>
            <a:endParaRPr sz="2800"/>
          </a:p>
          <a:p>
            <a:pPr indent="0" lvl="0" marL="0" rtl="0" algn="l">
              <a:lnSpc>
                <a:spcPct val="80000"/>
              </a:lnSpc>
              <a:spcBef>
                <a:spcPts val="0"/>
              </a:spcBef>
              <a:spcAft>
                <a:spcPts val="0"/>
              </a:spcAft>
              <a:buSzPts val="2500"/>
              <a:buNone/>
            </a:pPr>
            <a:r>
              <a:rPr lang="en-US" sz="2500">
                <a:solidFill>
                  <a:srgbClr val="000000"/>
                </a:solidFill>
              </a:rPr>
              <a:t>	</a:t>
            </a:r>
            <a:endParaRPr/>
          </a:p>
        </p:txBody>
      </p:sp>
      <p:graphicFrame>
        <p:nvGraphicFramePr>
          <p:cNvPr id="190" name="Google Shape;190;p18"/>
          <p:cNvGraphicFramePr/>
          <p:nvPr/>
        </p:nvGraphicFramePr>
        <p:xfrm>
          <a:off x="2570126" y="3429000"/>
          <a:ext cx="3000000" cy="3000000"/>
        </p:xfrm>
        <a:graphic>
          <a:graphicData uri="http://schemas.openxmlformats.org/drawingml/2006/table">
            <a:tbl>
              <a:tblPr firstCol="1" firstRow="1">
                <a:noFill/>
                <a:tableStyleId>{37109BE3-D23C-48F5-8858-EA8D91C31BA9}</a:tableStyleId>
              </a:tblPr>
              <a:tblGrid>
                <a:gridCol w="2346350"/>
                <a:gridCol w="2346350"/>
                <a:gridCol w="2346350"/>
              </a:tblGrid>
              <a:tr h="609450">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solidFill>
                            <a:srgbClr val="000000"/>
                          </a:solidFill>
                        </a:rPr>
                        <a:t>Base Score 53</a:t>
                      </a:r>
                      <a:r>
                        <a:rPr b="1" lang="en-US" sz="2400" u="none" cap="none" strike="noStrike">
                          <a:solidFill>
                            <a:srgbClr val="000000"/>
                          </a:solidFill>
                        </a:rPr>
                        <a:t>%</a:t>
                      </a:r>
                      <a:endParaRPr>
                        <a:solidFill>
                          <a:srgbClr val="000000"/>
                        </a:solidFill>
                      </a:endParaRPr>
                    </a:p>
                  </a:txBody>
                  <a:tcPr marT="0" marB="0" marR="0" marL="0" anchor="ctr">
                    <a:lnL cap="flat" cmpd="sng" w="9525">
                      <a:solidFill>
                        <a:srgbClr val="00AAE9"/>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Train</a:t>
                      </a:r>
                      <a:endParaRPr/>
                    </a:p>
                  </a:txBody>
                  <a:tcPr marT="0" marB="0" marR="0" marL="0" anchor="ctr">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Helvetica Neue"/>
                        <a:buNone/>
                      </a:pPr>
                      <a:r>
                        <a:rPr b="1" lang="en-US" sz="2400" u="none" cap="none" strike="noStrike"/>
                        <a:t>Test</a:t>
                      </a:r>
                      <a:endParaRPr/>
                    </a:p>
                  </a:txBody>
                  <a:tcPr marT="0" marB="0" marR="0" marL="0" anchor="ctr">
                    <a:lnR cap="flat" cmpd="sng" w="9525">
                      <a:solidFill>
                        <a:srgbClr val="00AAE9"/>
                      </a:solidFill>
                      <a:prstDash val="solid"/>
                      <a:round/>
                      <a:headEnd len="sm" w="sm" type="none"/>
                      <a:tailEnd len="sm" w="sm" type="none"/>
                    </a:lnR>
                    <a:lnB cap="flat" cmpd="sng" w="9525">
                      <a:solidFill>
                        <a:srgbClr val="000000"/>
                      </a:solidFill>
                      <a:prstDash val="solid"/>
                      <a:round/>
                      <a:headEnd len="sm" w="sm" type="none"/>
                      <a:tailEnd len="sm" w="sm" type="none"/>
                    </a:lnB>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Accuracy</a:t>
                      </a:r>
                      <a:endParaRPr/>
                    </a:p>
                  </a:txBody>
                  <a:tcPr marT="0" marB="0" marR="0" marL="0"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99%</a:t>
                      </a:r>
                      <a:endParaRPr/>
                    </a:p>
                  </a:txBody>
                  <a:tcPr marT="0" marB="0" marR="0" marL="0"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94%</a:t>
                      </a:r>
                      <a:endParaRPr/>
                    </a:p>
                  </a:txBody>
                  <a:tcPr marT="0" marB="0" marR="0" marL="0" anchor="ctr">
                    <a:lnR cap="flat" cmpd="sng" w="9525">
                      <a:solidFill>
                        <a:srgbClr val="00AAE9"/>
                      </a:solidFill>
                      <a:prstDash val="solid"/>
                      <a:round/>
                      <a:headEnd len="sm" w="sm" type="none"/>
                      <a:tailEnd len="sm" w="sm" type="none"/>
                    </a:lnR>
                    <a:lnT cap="flat" cmpd="sng" w="9525">
                      <a:solidFill>
                        <a:srgbClr val="000000"/>
                      </a:solidFill>
                      <a:prstDash val="solid"/>
                      <a:round/>
                      <a:headEnd len="sm" w="sm" type="none"/>
                      <a:tailEnd len="sm" w="sm" type="none"/>
                    </a:lnT>
                  </a:tcPr>
                </a:tc>
              </a:tr>
              <a:tr h="609450">
                <a:tc>
                  <a:txBody>
                    <a:bodyPr/>
                    <a:lstStyle/>
                    <a:p>
                      <a:pPr indent="0" lvl="0" marL="0" marR="0" rtl="0" algn="ctr">
                        <a:lnSpc>
                          <a:spcPct val="100000"/>
                        </a:lnSpc>
                        <a:spcBef>
                          <a:spcPts val="0"/>
                        </a:spcBef>
                        <a:spcAft>
                          <a:spcPts val="0"/>
                        </a:spcAft>
                        <a:buClr>
                          <a:schemeClr val="dk1"/>
                        </a:buClr>
                        <a:buSzPts val="2400"/>
                        <a:buFont typeface="Helvetica Neue"/>
                        <a:buNone/>
                      </a:pPr>
                      <a:r>
                        <a:rPr b="1" lang="en-US" sz="2400" u="none" cap="none" strike="noStrike"/>
                        <a:t>Loss</a:t>
                      </a:r>
                      <a:endParaRPr/>
                    </a:p>
                  </a:txBody>
                  <a:tcPr marT="0" marB="0" marR="0" marL="0" anchor="ctr">
                    <a:lnR cap="flat" cmpd="sng" w="9525">
                      <a:solidFill>
                        <a:srgbClr val="000000"/>
                      </a:solidFill>
                      <a:prstDash val="solid"/>
                      <a:round/>
                      <a:headEnd len="sm" w="sm" type="none"/>
                      <a:tailEnd len="sm" w="sm" type="none"/>
                    </a:lnR>
                    <a:lnB cap="flat" cmpd="sng" w="9525">
                      <a:solidFill>
                        <a:srgbClr val="00AAE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14%</a:t>
                      </a:r>
                      <a:endParaRPr/>
                    </a:p>
                  </a:txBody>
                  <a:tcPr marT="0" marB="0" marR="0" marL="0" anchor="ctr">
                    <a:lnL cap="flat" cmpd="sng" w="9525">
                      <a:solidFill>
                        <a:srgbClr val="000000"/>
                      </a:solidFill>
                      <a:prstDash val="solid"/>
                      <a:round/>
                      <a:headEnd len="sm" w="sm" type="none"/>
                      <a:tailEnd len="sm" w="sm" type="none"/>
                    </a:lnL>
                    <a:lnB cap="flat" cmpd="sng" w="9525">
                      <a:solidFill>
                        <a:srgbClr val="00AAE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Helvetica Neue"/>
                        <a:buNone/>
                      </a:pPr>
                      <a:r>
                        <a:rPr b="1" lang="en-US" sz="1800" u="none" cap="none" strike="noStrike"/>
                        <a:t>30%</a:t>
                      </a:r>
                      <a:endParaRPr/>
                    </a:p>
                  </a:txBody>
                  <a:tcPr marT="0" marB="0" marR="0" marL="0" anchor="ctr">
                    <a:lnR cap="flat" cmpd="sng" w="9525">
                      <a:solidFill>
                        <a:srgbClr val="00AAE9"/>
                      </a:solidFill>
                      <a:prstDash val="solid"/>
                      <a:round/>
                      <a:headEnd len="sm" w="sm" type="none"/>
                      <a:tailEnd len="sm" w="sm" type="none"/>
                    </a:lnR>
                    <a:lnB cap="flat" cmpd="sng" w="9525">
                      <a:solidFill>
                        <a:srgbClr val="00AAE9"/>
                      </a:solidFill>
                      <a:prstDash val="solid"/>
                      <a:round/>
                      <a:headEnd len="sm" w="sm" type="none"/>
                      <a:tailEnd len="sm" w="sm" type="none"/>
                    </a:lnB>
                  </a:tcPr>
                </a:tc>
              </a:tr>
            </a:tbl>
          </a:graphicData>
        </a:graphic>
      </p:graphicFrame>
      <p:pic>
        <p:nvPicPr>
          <p:cNvPr descr="Picture 2" id="191" name="Google Shape;191;p18"/>
          <p:cNvPicPr preferRelativeResize="0"/>
          <p:nvPr/>
        </p:nvPicPr>
        <p:blipFill rotWithShape="1">
          <a:blip r:embed="rId3">
            <a:alphaModFix/>
          </a:blip>
          <a:srcRect b="10" l="0" r="0" t="0"/>
          <a:stretch/>
        </p:blipFill>
        <p:spPr>
          <a:xfrm>
            <a:off x="9315450" y="0"/>
            <a:ext cx="2863850" cy="1606154"/>
          </a:xfrm>
          <a:custGeom>
            <a:rect b="b" l="l" r="r" t="t"/>
            <a:pathLst>
              <a:path extrusionOk="0" h="21600" w="21600">
                <a:moveTo>
                  <a:pt x="10800" y="0"/>
                </a:moveTo>
                <a:cubicBezTo>
                  <a:pt x="4835" y="0"/>
                  <a:pt x="0" y="4837"/>
                  <a:pt x="0" y="10803"/>
                </a:cubicBezTo>
                <a:cubicBezTo>
                  <a:pt x="0" y="16768"/>
                  <a:pt x="4835" y="21600"/>
                  <a:pt x="10800" y="21600"/>
                </a:cubicBezTo>
                <a:cubicBezTo>
                  <a:pt x="16765" y="21600"/>
                  <a:pt x="21600" y="16768"/>
                  <a:pt x="21600" y="10803"/>
                </a:cubicBezTo>
                <a:cubicBezTo>
                  <a:pt x="21600" y="4837"/>
                  <a:pt x="16765" y="0"/>
                  <a:pt x="10800" y="0"/>
                </a:cubicBezTo>
                <a:close/>
              </a:path>
            </a:pathLst>
          </a:cu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1065212" y="533400"/>
            <a:ext cx="8686801" cy="1066800"/>
          </a:xfrm>
          <a:prstGeom prst="rect">
            <a:avLst/>
          </a:prstGeom>
          <a:noFill/>
          <a:ln>
            <a:noFill/>
          </a:ln>
        </p:spPr>
        <p:txBody>
          <a:bodyPr anchorCtr="0" anchor="b" bIns="45700" lIns="45700" spcFirstLastPara="1" rIns="45700" wrap="square" tIns="45700">
            <a:normAutofit/>
          </a:bodyPr>
          <a:lstStyle/>
          <a:p>
            <a:pPr indent="0" lvl="0" marL="0" rtl="0" algn="ctr">
              <a:lnSpc>
                <a:spcPct val="80000"/>
              </a:lnSpc>
              <a:spcBef>
                <a:spcPts val="0"/>
              </a:spcBef>
              <a:spcAft>
                <a:spcPts val="0"/>
              </a:spcAft>
              <a:buClr>
                <a:schemeClr val="accent1"/>
              </a:buClr>
              <a:buSzPts val="3600"/>
              <a:buFont typeface="Libre Franklin Medium"/>
              <a:buNone/>
            </a:pPr>
            <a:r>
              <a:rPr b="1" i="0" lang="en-US" sz="3600" u="none" cap="none" strike="noStrike">
                <a:solidFill>
                  <a:schemeClr val="accent1"/>
                </a:solidFill>
                <a:latin typeface="Libre Franklin Medium"/>
                <a:ea typeface="Libre Franklin Medium"/>
                <a:cs typeface="Libre Franklin Medium"/>
                <a:sym typeface="Libre Franklin Medium"/>
              </a:rPr>
              <a:t>Live Demo</a:t>
            </a:r>
            <a:endParaRPr/>
          </a:p>
        </p:txBody>
      </p:sp>
      <p:pic>
        <p:nvPicPr>
          <p:cNvPr descr="Picture 2" id="197" name="Google Shape;197;p19"/>
          <p:cNvPicPr preferRelativeResize="0"/>
          <p:nvPr/>
        </p:nvPicPr>
        <p:blipFill rotWithShape="1">
          <a:blip r:embed="rId3">
            <a:alphaModFix/>
          </a:blip>
          <a:srcRect b="0" l="0" r="0" t="0"/>
          <a:stretch/>
        </p:blipFill>
        <p:spPr>
          <a:xfrm>
            <a:off x="0" y="3900487"/>
            <a:ext cx="2957512" cy="2957513"/>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2"/>
          <p:cNvSpPr txBox="1"/>
          <p:nvPr>
            <p:ph type="title"/>
          </p:nvPr>
        </p:nvSpPr>
        <p:spPr>
          <a:xfrm>
            <a:off x="1065212" y="474024"/>
            <a:ext cx="8686801" cy="1066801"/>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3600"/>
              <a:buFont typeface="Libre Franklin Medium"/>
              <a:buNone/>
            </a:pPr>
            <a:r>
              <a:rPr b="1" i="0" lang="en-US" sz="3600" u="none" cap="none" strike="noStrike">
                <a:solidFill>
                  <a:schemeClr val="accent1"/>
                </a:solidFill>
                <a:latin typeface="Libre Franklin Medium"/>
                <a:ea typeface="Libre Franklin Medium"/>
                <a:cs typeface="Libre Franklin Medium"/>
                <a:sym typeface="Libre Franklin Medium"/>
              </a:rPr>
              <a:t>Mohammed Buhliagah</a:t>
            </a:r>
            <a:endParaRPr/>
          </a:p>
        </p:txBody>
      </p:sp>
      <p:sp>
        <p:nvSpPr>
          <p:cNvPr id="61" name="Google Shape;61;p2"/>
          <p:cNvSpPr txBox="1"/>
          <p:nvPr>
            <p:ph idx="1" type="body"/>
          </p:nvPr>
        </p:nvSpPr>
        <p:spPr>
          <a:xfrm>
            <a:off x="5408611" y="1698169"/>
            <a:ext cx="4587445" cy="4191001"/>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SzPts val="1800"/>
              <a:buNone/>
            </a:pPr>
            <a:r>
              <a:rPr lang="en-US" sz="1800"/>
              <a:t>MSC in Computer Science, 2013 </a:t>
            </a:r>
            <a:endParaRPr/>
          </a:p>
          <a:p>
            <a:pPr indent="0" lvl="0" marL="0" rtl="0" algn="l">
              <a:lnSpc>
                <a:spcPct val="90000"/>
              </a:lnSpc>
              <a:spcBef>
                <a:spcPts val="1500"/>
              </a:spcBef>
              <a:spcAft>
                <a:spcPts val="0"/>
              </a:spcAft>
              <a:buSzPts val="1800"/>
              <a:buNone/>
            </a:pPr>
            <a:r>
              <a:rPr lang="en-US" sz="1800">
                <a:solidFill>
                  <a:srgbClr val="0070C0"/>
                </a:solidFill>
              </a:rPr>
              <a:t>Experience: </a:t>
            </a:r>
            <a:r>
              <a:rPr lang="en-US">
                <a:solidFill>
                  <a:srgbClr val="595959"/>
                </a:solidFill>
              </a:rPr>
              <a:t>Six years as information Technology Lecturer </a:t>
            </a:r>
            <a:endParaRPr/>
          </a:p>
          <a:p>
            <a:pPr indent="0" lvl="0" marL="0" rtl="0" algn="l">
              <a:lnSpc>
                <a:spcPct val="90000"/>
              </a:lnSpc>
              <a:spcBef>
                <a:spcPts val="1500"/>
              </a:spcBef>
              <a:spcAft>
                <a:spcPts val="0"/>
              </a:spcAft>
              <a:buSzPts val="1800"/>
              <a:buNone/>
            </a:pPr>
            <a:r>
              <a:rPr lang="en-US" sz="1800">
                <a:solidFill>
                  <a:srgbClr val="0070C0"/>
                </a:solidFill>
              </a:rPr>
              <a:t>GA</a:t>
            </a:r>
            <a:r>
              <a:rPr lang="en-US">
                <a:solidFill>
                  <a:srgbClr val="595959"/>
                </a:solidFill>
              </a:rPr>
              <a:t>: Data Science Immersive - Riyadh 2020</a:t>
            </a:r>
            <a:endParaRPr/>
          </a:p>
          <a:p>
            <a:pPr indent="0" lvl="0" marL="0" rtl="0" algn="l">
              <a:lnSpc>
                <a:spcPct val="90000"/>
              </a:lnSpc>
              <a:spcBef>
                <a:spcPts val="1500"/>
              </a:spcBef>
              <a:spcAft>
                <a:spcPts val="0"/>
              </a:spcAft>
              <a:buSzPts val="1800"/>
              <a:buNone/>
            </a:pPr>
            <a:r>
              <a:rPr lang="en-US" sz="1800">
                <a:solidFill>
                  <a:srgbClr val="0070C0"/>
                </a:solidFill>
              </a:rPr>
              <a:t>Project</a:t>
            </a:r>
            <a:r>
              <a:rPr lang="en-US">
                <a:solidFill>
                  <a:srgbClr val="595959"/>
                </a:solidFill>
              </a:rPr>
              <a:t>: AI Speech emotion recognition</a:t>
            </a:r>
            <a:endParaRPr/>
          </a:p>
          <a:p>
            <a:pPr indent="0" lvl="0" marL="0" rtl="0" algn="l">
              <a:lnSpc>
                <a:spcPct val="90000"/>
              </a:lnSpc>
              <a:spcBef>
                <a:spcPts val="1500"/>
              </a:spcBef>
              <a:spcAft>
                <a:spcPts val="0"/>
              </a:spcAft>
              <a:buSzPts val="1800"/>
              <a:buNone/>
            </a:pPr>
            <a:r>
              <a:rPr lang="en-US" sz="1800">
                <a:solidFill>
                  <a:srgbClr val="0070C0"/>
                </a:solidFill>
              </a:rPr>
              <a:t>Goal</a:t>
            </a:r>
            <a:r>
              <a:rPr lang="en-US">
                <a:solidFill>
                  <a:srgbClr val="595959"/>
                </a:solidFill>
              </a:rPr>
              <a:t>: Aiming to enable smarter business processes and implement analytics for meaningful insights. </a:t>
            </a:r>
            <a:endParaRPr/>
          </a:p>
        </p:txBody>
      </p:sp>
      <p:pic>
        <p:nvPicPr>
          <p:cNvPr id="62" name="Google Shape;62;p2"/>
          <p:cNvPicPr preferRelativeResize="0"/>
          <p:nvPr/>
        </p:nvPicPr>
        <p:blipFill>
          <a:blip r:embed="rId3">
            <a:alphaModFix/>
          </a:blip>
          <a:stretch>
            <a:fillRect/>
          </a:stretch>
        </p:blipFill>
        <p:spPr>
          <a:xfrm>
            <a:off x="932200" y="1394100"/>
            <a:ext cx="4146808" cy="5012377"/>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0"/>
          <p:cNvSpPr txBox="1"/>
          <p:nvPr>
            <p:ph idx="1" type="body"/>
          </p:nvPr>
        </p:nvSpPr>
        <p:spPr>
          <a:xfrm>
            <a:off x="1065212" y="1828800"/>
            <a:ext cx="8686801" cy="4191000"/>
          </a:xfrm>
          <a:prstGeom prst="rect">
            <a:avLst/>
          </a:prstGeom>
          <a:noFill/>
          <a:ln>
            <a:noFill/>
          </a:ln>
        </p:spPr>
        <p:txBody>
          <a:bodyPr anchorCtr="0" anchor="ctr" bIns="45700" lIns="45700" spcFirstLastPara="1" rIns="45700" wrap="square" tIns="45700">
            <a:normAutofit/>
          </a:bodyPr>
          <a:lstStyle/>
          <a:p>
            <a:pPr indent="-228600" lvl="0" marL="274320" rtl="0" algn="l">
              <a:lnSpc>
                <a:spcPct val="90000"/>
              </a:lnSpc>
              <a:spcBef>
                <a:spcPts val="0"/>
              </a:spcBef>
              <a:spcAft>
                <a:spcPts val="0"/>
              </a:spcAft>
              <a:buSzPts val="2560"/>
              <a:buChar char="•"/>
            </a:pPr>
            <a:r>
              <a:rPr lang="en-US" sz="3200"/>
              <a:t>Audio Data size</a:t>
            </a:r>
            <a:endParaRPr/>
          </a:p>
          <a:p>
            <a:pPr indent="-228600" lvl="0" marL="274320" rtl="0" algn="l">
              <a:lnSpc>
                <a:spcPct val="90000"/>
              </a:lnSpc>
              <a:spcBef>
                <a:spcPts val="1800"/>
              </a:spcBef>
              <a:spcAft>
                <a:spcPts val="0"/>
              </a:spcAft>
              <a:buSzPts val="2560"/>
              <a:buChar char="•"/>
            </a:pPr>
            <a:r>
              <a:rPr lang="en-US" sz="3200"/>
              <a:t>Arabic Sound lacking emotions and accuracy</a:t>
            </a:r>
            <a:endParaRPr/>
          </a:p>
        </p:txBody>
      </p:sp>
      <p:pic>
        <p:nvPicPr>
          <p:cNvPr descr="Picture 2" id="203" name="Google Shape;203;p20"/>
          <p:cNvPicPr preferRelativeResize="0"/>
          <p:nvPr/>
        </p:nvPicPr>
        <p:blipFill rotWithShape="1">
          <a:blip r:embed="rId3">
            <a:alphaModFix/>
          </a:blip>
          <a:srcRect b="21803" l="0" r="0" t="21967"/>
          <a:stretch/>
        </p:blipFill>
        <p:spPr>
          <a:xfrm>
            <a:off x="1076328" y="557211"/>
            <a:ext cx="4892676" cy="1375570"/>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1065212" y="1019175"/>
            <a:ext cx="8686801" cy="1066800"/>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4800"/>
              <a:buFont typeface="Libre Franklin Medium"/>
              <a:buNone/>
            </a:pPr>
            <a:r>
              <a:rPr lang="en-US" sz="4800"/>
              <a:t>Action Points</a:t>
            </a:r>
            <a:endParaRPr/>
          </a:p>
        </p:txBody>
      </p:sp>
      <p:sp>
        <p:nvSpPr>
          <p:cNvPr id="209" name="Google Shape;209;p21"/>
          <p:cNvSpPr txBox="1"/>
          <p:nvPr>
            <p:ph idx="1" type="body"/>
          </p:nvPr>
        </p:nvSpPr>
        <p:spPr>
          <a:xfrm>
            <a:off x="1065212" y="1828800"/>
            <a:ext cx="8686801" cy="4191000"/>
          </a:xfrm>
          <a:prstGeom prst="rect">
            <a:avLst/>
          </a:prstGeom>
          <a:noFill/>
          <a:ln>
            <a:noFill/>
          </a:ln>
        </p:spPr>
        <p:txBody>
          <a:bodyPr anchorCtr="0" anchor="ctr" bIns="45700" lIns="45700" spcFirstLastPara="1" rIns="45700" wrap="square" tIns="45700">
            <a:normAutofit/>
          </a:bodyPr>
          <a:lstStyle/>
          <a:p>
            <a:pPr indent="-228600" lvl="0" marL="274320" rtl="0" algn="l">
              <a:lnSpc>
                <a:spcPct val="90000"/>
              </a:lnSpc>
              <a:spcBef>
                <a:spcPts val="0"/>
              </a:spcBef>
              <a:spcAft>
                <a:spcPts val="0"/>
              </a:spcAft>
              <a:buSzPts val="2560"/>
              <a:buChar char="•"/>
            </a:pPr>
            <a:r>
              <a:rPr lang="en-US" sz="3200"/>
              <a:t>Collecting more Audio data</a:t>
            </a:r>
            <a:endParaRPr/>
          </a:p>
          <a:p>
            <a:pPr indent="-228600" lvl="0" marL="274320" rtl="0" algn="l">
              <a:lnSpc>
                <a:spcPct val="90000"/>
              </a:lnSpc>
              <a:spcBef>
                <a:spcPts val="1800"/>
              </a:spcBef>
              <a:spcAft>
                <a:spcPts val="0"/>
              </a:spcAft>
              <a:buSzPts val="2560"/>
              <a:buChar char="•"/>
            </a:pPr>
            <a:r>
              <a:rPr lang="en-US" sz="3200"/>
              <a:t>Experiment with different augmentation method</a:t>
            </a:r>
            <a:endParaRPr/>
          </a:p>
          <a:p>
            <a:pPr indent="-228600" lvl="0" marL="274320" rtl="0" algn="l">
              <a:lnSpc>
                <a:spcPct val="90000"/>
              </a:lnSpc>
              <a:spcBef>
                <a:spcPts val="1800"/>
              </a:spcBef>
              <a:spcAft>
                <a:spcPts val="0"/>
              </a:spcAft>
              <a:buSzPts val="2560"/>
              <a:buChar char="•"/>
            </a:pPr>
            <a:r>
              <a:rPr lang="en-US" sz="3200"/>
              <a:t>Experiment with new model like RNN</a:t>
            </a:r>
            <a:endParaRPr/>
          </a:p>
        </p:txBody>
      </p:sp>
      <p:pic>
        <p:nvPicPr>
          <p:cNvPr descr="Picture 2" id="210" name="Google Shape;210;p21"/>
          <p:cNvPicPr preferRelativeResize="0"/>
          <p:nvPr/>
        </p:nvPicPr>
        <p:blipFill rotWithShape="1">
          <a:blip r:embed="rId3">
            <a:alphaModFix/>
          </a:blip>
          <a:srcRect b="0" l="0" r="0" t="0"/>
          <a:stretch/>
        </p:blipFill>
        <p:spPr>
          <a:xfrm>
            <a:off x="6415087" y="378618"/>
            <a:ext cx="5495927" cy="2747965"/>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1065212" y="533400"/>
            <a:ext cx="8686801" cy="1066800"/>
          </a:xfrm>
          <a:prstGeom prst="rect">
            <a:avLst/>
          </a:prstGeom>
          <a:noFill/>
          <a:ln>
            <a:noFill/>
          </a:ln>
        </p:spPr>
        <p:txBody>
          <a:bodyPr anchorCtr="0" anchor="ctr" bIns="45700" lIns="45700" spcFirstLastPara="1" rIns="45700" wrap="square" tIns="45700">
            <a:normAutofit/>
          </a:bodyPr>
          <a:lstStyle/>
          <a:p>
            <a:pPr indent="0" lvl="0" marL="0" rtl="0" algn="l">
              <a:lnSpc>
                <a:spcPct val="80000"/>
              </a:lnSpc>
              <a:spcBef>
                <a:spcPts val="0"/>
              </a:spcBef>
              <a:spcAft>
                <a:spcPts val="0"/>
              </a:spcAft>
              <a:buClr>
                <a:schemeClr val="accent1"/>
              </a:buClr>
              <a:buSzPts val="4800"/>
              <a:buFont typeface="Libre Franklin Medium"/>
              <a:buNone/>
            </a:pPr>
            <a:r>
              <a:rPr lang="en-US" sz="4800"/>
              <a:t>What’s Next </a:t>
            </a:r>
            <a:endParaRPr/>
          </a:p>
        </p:txBody>
      </p:sp>
      <p:pic>
        <p:nvPicPr>
          <p:cNvPr descr="Picture 2" id="216" name="Google Shape;216;p22"/>
          <p:cNvPicPr preferRelativeResize="0"/>
          <p:nvPr/>
        </p:nvPicPr>
        <p:blipFill rotWithShape="1">
          <a:blip r:embed="rId3">
            <a:alphaModFix/>
          </a:blip>
          <a:srcRect b="0" l="0" r="0" t="0"/>
          <a:stretch/>
        </p:blipFill>
        <p:spPr>
          <a:xfrm>
            <a:off x="9344025" y="0"/>
            <a:ext cx="2835275" cy="2137143"/>
          </a:xfrm>
          <a:prstGeom prst="rect">
            <a:avLst/>
          </a:prstGeom>
          <a:noFill/>
          <a:ln>
            <a:noFill/>
          </a:ln>
        </p:spPr>
      </p:pic>
      <p:pic>
        <p:nvPicPr>
          <p:cNvPr descr="Content Placeholder 3" id="217" name="Google Shape;217;p22"/>
          <p:cNvPicPr preferRelativeResize="0"/>
          <p:nvPr/>
        </p:nvPicPr>
        <p:blipFill rotWithShape="1">
          <a:blip r:embed="rId4">
            <a:alphaModFix/>
          </a:blip>
          <a:srcRect b="0" l="0" r="0" t="0"/>
          <a:stretch/>
        </p:blipFill>
        <p:spPr>
          <a:xfrm>
            <a:off x="1986570" y="1826042"/>
            <a:ext cx="8215684" cy="4350207"/>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descr="Picture 3" id="222" name="Google Shape;222;p23"/>
          <p:cNvPicPr preferRelativeResize="0"/>
          <p:nvPr/>
        </p:nvPicPr>
        <p:blipFill rotWithShape="1">
          <a:blip r:embed="rId3">
            <a:alphaModFix/>
          </a:blip>
          <a:srcRect b="0" l="0" r="0" t="0"/>
          <a:stretch/>
        </p:blipFill>
        <p:spPr>
          <a:xfrm>
            <a:off x="2919515" y="254102"/>
            <a:ext cx="6349795" cy="6349796"/>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descr="Picture 2" id="227" name="Google Shape;227;p24"/>
          <p:cNvPicPr preferRelativeResize="0"/>
          <p:nvPr/>
        </p:nvPicPr>
        <p:blipFill rotWithShape="1">
          <a:blip r:embed="rId3">
            <a:alphaModFix/>
          </a:blip>
          <a:srcRect b="0" l="0" r="0" t="0"/>
          <a:stretch/>
        </p:blipFill>
        <p:spPr>
          <a:xfrm>
            <a:off x="568323" y="14283"/>
            <a:ext cx="11441573" cy="6143628"/>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descr="Content Placeholder 1" id="67" name="Google Shape;67;p3"/>
          <p:cNvPicPr preferRelativeResize="0"/>
          <p:nvPr/>
        </p:nvPicPr>
        <p:blipFill rotWithShape="1">
          <a:blip r:embed="rId3">
            <a:alphaModFix/>
          </a:blip>
          <a:srcRect b="0" l="0" r="0" t="0"/>
          <a:stretch/>
        </p:blipFill>
        <p:spPr>
          <a:xfrm>
            <a:off x="120650" y="628729"/>
            <a:ext cx="11938000" cy="5600544"/>
          </a:xfrm>
          <a:prstGeom prst="rect">
            <a:avLst/>
          </a:prstGeom>
          <a:noFill/>
          <a:ln cap="flat" cmpd="sng" w="50800">
            <a:solidFill>
              <a:srgbClr val="595959"/>
            </a:solidFill>
            <a:prstDash val="solid"/>
            <a:miter lim="8000"/>
            <a:headEnd len="sm" w="sm" type="none"/>
            <a:tailEnd len="sm" w="sm" type="none"/>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4"/>
          <p:cNvSpPr txBox="1"/>
          <p:nvPr>
            <p:ph type="title"/>
          </p:nvPr>
        </p:nvSpPr>
        <p:spPr>
          <a:xfrm>
            <a:off x="837979" y="365921"/>
            <a:ext cx="10512866" cy="2841165"/>
          </a:xfrm>
          <a:prstGeom prst="rect">
            <a:avLst/>
          </a:prstGeom>
          <a:noFill/>
          <a:ln>
            <a:noFill/>
          </a:ln>
        </p:spPr>
        <p:txBody>
          <a:bodyPr anchorCtr="0" anchor="b" bIns="45700" lIns="45700" spcFirstLastPara="1" rIns="45700" wrap="square" tIns="45700">
            <a:normAutofit/>
          </a:bodyPr>
          <a:lstStyle/>
          <a:p>
            <a:pPr indent="0" lvl="0" marL="0" rtl="0" algn="l">
              <a:lnSpc>
                <a:spcPct val="80000"/>
              </a:lnSpc>
              <a:spcBef>
                <a:spcPts val="0"/>
              </a:spcBef>
              <a:spcAft>
                <a:spcPts val="0"/>
              </a:spcAft>
              <a:buClr>
                <a:schemeClr val="accent1"/>
              </a:buClr>
              <a:buSzPts val="3600"/>
              <a:buFont typeface="Libre Franklin Medium"/>
              <a:buNone/>
            </a:pPr>
            <a:br>
              <a:rPr b="1" i="0" lang="en-US" sz="3600" u="none" cap="none" strike="noStrike">
                <a:solidFill>
                  <a:schemeClr val="accent1"/>
                </a:solidFill>
                <a:latin typeface="Libre Franklin Medium"/>
                <a:ea typeface="Libre Franklin Medium"/>
                <a:cs typeface="Libre Franklin Medium"/>
                <a:sym typeface="Libre Franklin Medium"/>
              </a:rPr>
            </a:br>
            <a:endParaRPr/>
          </a:p>
        </p:txBody>
      </p:sp>
      <p:pic>
        <p:nvPicPr>
          <p:cNvPr descr="Content Placeholder 3" id="73" name="Google Shape;73;p4"/>
          <p:cNvPicPr preferRelativeResize="0"/>
          <p:nvPr/>
        </p:nvPicPr>
        <p:blipFill rotWithShape="1">
          <a:blip r:embed="rId3">
            <a:alphaModFix/>
          </a:blip>
          <a:srcRect b="0" l="0" r="0" t="0"/>
          <a:stretch/>
        </p:blipFill>
        <p:spPr>
          <a:xfrm>
            <a:off x="487237" y="1769024"/>
            <a:ext cx="11204825" cy="3319952"/>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5"/>
          <p:cNvSpPr txBox="1"/>
          <p:nvPr>
            <p:ph type="title"/>
          </p:nvPr>
        </p:nvSpPr>
        <p:spPr>
          <a:xfrm>
            <a:off x="7101443" y="2895600"/>
            <a:ext cx="4455618"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6401"/>
              <a:buFont typeface="Libre Franklin Medium"/>
              <a:buNone/>
            </a:pPr>
            <a:r>
              <a:rPr lang="en-US" sz="6401"/>
              <a:t>Call Center </a:t>
            </a:r>
            <a:endParaRPr/>
          </a:p>
        </p:txBody>
      </p:sp>
      <p:sp>
        <p:nvSpPr>
          <p:cNvPr id="79" name="Google Shape;79;p5"/>
          <p:cNvSpPr txBox="1"/>
          <p:nvPr>
            <p:ph idx="1" type="body"/>
          </p:nvPr>
        </p:nvSpPr>
        <p:spPr>
          <a:xfrm>
            <a:off x="1065212" y="1828800"/>
            <a:ext cx="8686801" cy="41910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0"/>
              </a:spcBef>
              <a:spcAft>
                <a:spcPts val="0"/>
              </a:spcAft>
              <a:buSzPts val="1700"/>
              <a:buNone/>
            </a:pPr>
            <a:r>
              <a:rPr lang="en-US" sz="1700">
                <a:solidFill>
                  <a:srgbClr val="FF0000"/>
                </a:solidFill>
              </a:rPr>
              <a:t> </a:t>
            </a:r>
            <a:endParaRPr/>
          </a:p>
        </p:txBody>
      </p:sp>
      <p:grpSp>
        <p:nvGrpSpPr>
          <p:cNvPr id="80" name="Google Shape;80;p5"/>
          <p:cNvGrpSpPr/>
          <p:nvPr/>
        </p:nvGrpSpPr>
        <p:grpSpPr>
          <a:xfrm>
            <a:off x="1169804" y="969395"/>
            <a:ext cx="5575383" cy="4748344"/>
            <a:chOff x="0" y="0"/>
            <a:chExt cx="5575381" cy="4748343"/>
          </a:xfrm>
        </p:grpSpPr>
        <p:sp>
          <p:nvSpPr>
            <p:cNvPr id="81" name="Google Shape;81;p5"/>
            <p:cNvSpPr/>
            <p:nvPr/>
          </p:nvSpPr>
          <p:spPr>
            <a:xfrm>
              <a:off x="3497021" y="1487942"/>
              <a:ext cx="2078360"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4600" lIns="54600" spcFirstLastPara="1" rIns="54600" wrap="square" tIns="54600">
              <a:spAutoFit/>
            </a:bodyPr>
            <a:lstStyle/>
            <a:p>
              <a:pPr indent="0" lvl="0" marL="0" marR="0" rtl="0" algn="ctr">
                <a:lnSpc>
                  <a:spcPct val="90000"/>
                </a:lnSpc>
                <a:spcBef>
                  <a:spcPts val="0"/>
                </a:spcBef>
                <a:spcAft>
                  <a:spcPts val="0"/>
                </a:spcAft>
                <a:buClr>
                  <a:srgbClr val="000000"/>
                </a:buClr>
                <a:buSzPts val="4300"/>
                <a:buFont typeface="Libre Franklin Medium"/>
                <a:buNone/>
              </a:pPr>
              <a:r>
                <a:rPr b="1" i="0" lang="en-US" sz="4300" u="none" cap="none" strike="noStrike">
                  <a:solidFill>
                    <a:srgbClr val="000000"/>
                  </a:solidFill>
                  <a:latin typeface="Libre Franklin Medium"/>
                  <a:ea typeface="Libre Franklin Medium"/>
                  <a:cs typeface="Libre Franklin Medium"/>
                  <a:sym typeface="Libre Franklin Medium"/>
                </a:rPr>
                <a:t>Speed</a:t>
              </a:r>
              <a:endParaRPr/>
            </a:p>
          </p:txBody>
        </p:sp>
        <p:sp>
          <p:nvSpPr>
            <p:cNvPr id="82" name="Google Shape;82;p5"/>
            <p:cNvSpPr/>
            <p:nvPr/>
          </p:nvSpPr>
          <p:spPr>
            <a:xfrm>
              <a:off x="3809482" y="2574743"/>
              <a:ext cx="1165842" cy="2059836"/>
            </a:xfrm>
            <a:custGeom>
              <a:rect b="b" l="l" r="r" t="t"/>
              <a:pathLst>
                <a:path extrusionOk="0" h="21600" w="21600">
                  <a:moveTo>
                    <a:pt x="21600" y="363"/>
                  </a:moveTo>
                  <a:cubicBezTo>
                    <a:pt x="21600" y="7713"/>
                    <a:pt x="16228" y="14681"/>
                    <a:pt x="6945" y="19373"/>
                  </a:cubicBezTo>
                  <a:lnTo>
                    <a:pt x="9501" y="21600"/>
                  </a:lnTo>
                  <a:lnTo>
                    <a:pt x="0" y="19215"/>
                  </a:lnTo>
                  <a:lnTo>
                    <a:pt x="483" y="12447"/>
                  </a:lnTo>
                  <a:lnTo>
                    <a:pt x="3029" y="15031"/>
                  </a:lnTo>
                  <a:cubicBezTo>
                    <a:pt x="10069" y="11212"/>
                    <a:pt x="14095" y="5743"/>
                    <a:pt x="14095" y="0"/>
                  </a:cubicBezTo>
                  <a:close/>
                </a:path>
              </a:pathLst>
            </a:custGeom>
            <a:solidFill>
              <a:srgbClr val="C9F0FF"/>
            </a:solidFill>
            <a:ln cap="flat" cmpd="sng" w="12700">
              <a:solidFill>
                <a:srgbClr val="C9F0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ibre Franklin Medium"/>
                <a:buNone/>
              </a:pPr>
              <a:r>
                <a:t/>
              </a:r>
              <a:endParaRPr b="1" i="0" sz="1800" u="none" cap="none" strike="noStrike">
                <a:solidFill>
                  <a:srgbClr val="000000"/>
                </a:solidFill>
                <a:latin typeface="Libre Franklin Medium"/>
                <a:ea typeface="Libre Franklin Medium"/>
                <a:cs typeface="Libre Franklin Medium"/>
                <a:sym typeface="Libre Franklin Medium"/>
              </a:endParaRPr>
            </a:p>
          </p:txBody>
        </p:sp>
        <p:sp>
          <p:nvSpPr>
            <p:cNvPr id="83" name="Google Shape;83;p5"/>
            <p:cNvSpPr/>
            <p:nvPr/>
          </p:nvSpPr>
          <p:spPr>
            <a:xfrm>
              <a:off x="1748510" y="4748342"/>
              <a:ext cx="2078360"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4600" lIns="54600" spcFirstLastPara="1" rIns="54600" wrap="square" tIns="54600">
              <a:spAutoFit/>
            </a:bodyPr>
            <a:lstStyle/>
            <a:p>
              <a:pPr indent="0" lvl="0" marL="0" marR="0" rtl="0" algn="ctr">
                <a:lnSpc>
                  <a:spcPct val="90000"/>
                </a:lnSpc>
                <a:spcBef>
                  <a:spcPts val="0"/>
                </a:spcBef>
                <a:spcAft>
                  <a:spcPts val="0"/>
                </a:spcAft>
                <a:buClr>
                  <a:srgbClr val="000000"/>
                </a:buClr>
                <a:buSzPts val="4300"/>
                <a:buFont typeface="Libre Franklin Medium"/>
                <a:buNone/>
              </a:pPr>
              <a:r>
                <a:rPr b="1" i="0" lang="en-US" sz="4300" u="none" cap="none" strike="noStrike">
                  <a:solidFill>
                    <a:srgbClr val="000000"/>
                  </a:solidFill>
                  <a:latin typeface="Libre Franklin Medium"/>
                  <a:ea typeface="Libre Franklin Medium"/>
                  <a:cs typeface="Libre Franklin Medium"/>
                  <a:sym typeface="Libre Franklin Medium"/>
                </a:rPr>
                <a:t>Time</a:t>
              </a:r>
              <a:endParaRPr/>
            </a:p>
          </p:txBody>
        </p:sp>
        <p:sp>
          <p:nvSpPr>
            <p:cNvPr id="84" name="Google Shape;84;p5"/>
            <p:cNvSpPr/>
            <p:nvPr/>
          </p:nvSpPr>
          <p:spPr>
            <a:xfrm>
              <a:off x="362530" y="2606157"/>
              <a:ext cx="1507667" cy="1988034"/>
            </a:xfrm>
            <a:custGeom>
              <a:rect b="b" l="l" r="r" t="t"/>
              <a:pathLst>
                <a:path extrusionOk="0" h="21600" w="21600">
                  <a:moveTo>
                    <a:pt x="18611" y="21600"/>
                  </a:moveTo>
                  <a:cubicBezTo>
                    <a:pt x="10753" y="17748"/>
                    <a:pt x="5353" y="11281"/>
                    <a:pt x="3833" y="3901"/>
                  </a:cubicBezTo>
                  <a:lnTo>
                    <a:pt x="0" y="3947"/>
                  </a:lnTo>
                  <a:lnTo>
                    <a:pt x="6306" y="0"/>
                  </a:lnTo>
                  <a:lnTo>
                    <a:pt x="13547" y="3784"/>
                  </a:lnTo>
                  <a:lnTo>
                    <a:pt x="9722" y="3830"/>
                  </a:lnTo>
                  <a:cubicBezTo>
                    <a:pt x="11154" y="9556"/>
                    <a:pt x="15463" y="14528"/>
                    <a:pt x="21600" y="17536"/>
                  </a:cubicBezTo>
                  <a:close/>
                </a:path>
              </a:pathLst>
            </a:custGeom>
            <a:solidFill>
              <a:srgbClr val="002060"/>
            </a:solidFill>
            <a:ln cap="flat" cmpd="sng" w="12700">
              <a:solidFill>
                <a:srgbClr val="002060"/>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ibre Franklin Medium"/>
                <a:buNone/>
              </a:pPr>
              <a:r>
                <a:t/>
              </a:r>
              <a:endParaRPr b="1" i="0" sz="1800" u="none" cap="none" strike="noStrike">
                <a:solidFill>
                  <a:srgbClr val="000000"/>
                </a:solidFill>
                <a:latin typeface="Libre Franklin Medium"/>
                <a:ea typeface="Libre Franklin Medium"/>
                <a:cs typeface="Libre Franklin Medium"/>
                <a:sym typeface="Libre Franklin Medium"/>
              </a:endParaRPr>
            </a:p>
          </p:txBody>
        </p:sp>
        <p:sp>
          <p:nvSpPr>
            <p:cNvPr id="85" name="Google Shape;85;p5"/>
            <p:cNvSpPr/>
            <p:nvPr/>
          </p:nvSpPr>
          <p:spPr>
            <a:xfrm>
              <a:off x="0" y="1487942"/>
              <a:ext cx="2078358"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4600" lIns="54600" spcFirstLastPara="1" rIns="54600" wrap="square" tIns="54600">
              <a:spAutoFit/>
            </a:bodyPr>
            <a:lstStyle/>
            <a:p>
              <a:pPr indent="0" lvl="0" marL="0" marR="0" rtl="0" algn="ctr">
                <a:lnSpc>
                  <a:spcPct val="90000"/>
                </a:lnSpc>
                <a:spcBef>
                  <a:spcPts val="0"/>
                </a:spcBef>
                <a:spcAft>
                  <a:spcPts val="0"/>
                </a:spcAft>
                <a:buClr>
                  <a:srgbClr val="000000"/>
                </a:buClr>
                <a:buSzPts val="3800"/>
                <a:buFont typeface="Libre Franklin Medium"/>
                <a:buNone/>
              </a:pPr>
              <a:r>
                <a:rPr b="1" i="0" lang="en-US" sz="3800" u="none" cap="none" strike="noStrike">
                  <a:solidFill>
                    <a:srgbClr val="000000"/>
                  </a:solidFill>
                  <a:latin typeface="Libre Franklin Medium"/>
                  <a:ea typeface="Libre Franklin Medium"/>
                  <a:cs typeface="Libre Franklin Medium"/>
                  <a:sym typeface="Libre Franklin Medium"/>
                </a:rPr>
                <a:t>Quality Effects</a:t>
              </a:r>
              <a:endParaRPr/>
            </a:p>
          </p:txBody>
        </p:sp>
        <p:sp>
          <p:nvSpPr>
            <p:cNvPr id="86" name="Google Shape;86;p5"/>
            <p:cNvSpPr/>
            <p:nvPr/>
          </p:nvSpPr>
          <p:spPr>
            <a:xfrm>
              <a:off x="2019031" y="0"/>
              <a:ext cx="1466123" cy="953175"/>
            </a:xfrm>
            <a:custGeom>
              <a:rect b="b" l="l" r="r" t="t"/>
              <a:pathLst>
                <a:path extrusionOk="0" h="21600" w="21600">
                  <a:moveTo>
                    <a:pt x="0" y="8373"/>
                  </a:moveTo>
                  <a:cubicBezTo>
                    <a:pt x="5733" y="4811"/>
                    <a:pt x="11961" y="4026"/>
                    <a:pt x="17954" y="6112"/>
                  </a:cubicBezTo>
                  <a:lnTo>
                    <a:pt x="19339" y="0"/>
                  </a:lnTo>
                  <a:lnTo>
                    <a:pt x="21600" y="13002"/>
                  </a:lnTo>
                  <a:lnTo>
                    <a:pt x="14444" y="21600"/>
                  </a:lnTo>
                  <a:lnTo>
                    <a:pt x="15826" y="15502"/>
                  </a:lnTo>
                  <a:cubicBezTo>
                    <a:pt x="11217" y="14174"/>
                    <a:pt x="6478" y="14909"/>
                    <a:pt x="2098" y="17631"/>
                  </a:cubicBezTo>
                  <a:close/>
                </a:path>
              </a:pathLst>
            </a:custGeom>
            <a:solidFill>
              <a:srgbClr val="00B0F0"/>
            </a:solidFill>
            <a:ln cap="flat" cmpd="sng" w="12700">
              <a:solidFill>
                <a:srgbClr val="C9F0FF"/>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ibre Franklin Medium"/>
                <a:buNone/>
              </a:pPr>
              <a:r>
                <a:t/>
              </a:r>
              <a:endParaRPr b="1" i="0" sz="1800" u="none" cap="none" strike="noStrike">
                <a:solidFill>
                  <a:srgbClr val="000000"/>
                </a:solidFill>
                <a:latin typeface="Libre Franklin Medium"/>
                <a:ea typeface="Libre Franklin Medium"/>
                <a:cs typeface="Libre Franklin Medium"/>
                <a:sym typeface="Libre Franklin Medium"/>
              </a:endParaRPr>
            </a:p>
          </p:txBody>
        </p:sp>
      </p:grpSp>
    </p:spTree>
  </p:cSld>
  <p:clrMapOvr>
    <a:masterClrMapping/>
  </p:clrMapOvr>
  <mc:AlternateContent>
    <mc:Choice Requires="p14">
      <p:transition spd="slow" p14:dur="12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6"/>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3600"/>
              <a:buFont typeface="Libre Franklin Medium"/>
              <a:buNone/>
            </a:pPr>
            <a:r>
              <a:rPr b="1" i="0" lang="en-US" sz="3600" u="none" cap="none" strike="noStrike">
                <a:solidFill>
                  <a:schemeClr val="accent1"/>
                </a:solidFill>
                <a:latin typeface="Libre Franklin Medium"/>
                <a:ea typeface="Libre Franklin Medium"/>
                <a:cs typeface="Libre Franklin Medium"/>
                <a:sym typeface="Libre Franklin Medium"/>
              </a:rPr>
              <a:t>Phone Calls for Hearing Impaired</a:t>
            </a:r>
            <a:endParaRPr/>
          </a:p>
        </p:txBody>
      </p:sp>
      <p:pic>
        <p:nvPicPr>
          <p:cNvPr descr="Picture 1" id="92" name="Google Shape;92;p6"/>
          <p:cNvPicPr preferRelativeResize="0"/>
          <p:nvPr/>
        </p:nvPicPr>
        <p:blipFill rotWithShape="1">
          <a:blip r:embed="rId3">
            <a:alphaModFix/>
          </a:blip>
          <a:srcRect b="0" l="0" r="0" t="0"/>
          <a:stretch/>
        </p:blipFill>
        <p:spPr>
          <a:xfrm>
            <a:off x="1017702" y="1168908"/>
            <a:ext cx="10143896" cy="4662685"/>
          </a:xfrm>
          <a:prstGeom prst="rect">
            <a:avLst/>
          </a:prstGeom>
          <a:noFill/>
          <a:ln>
            <a:noFill/>
          </a:ln>
        </p:spPr>
      </p:pic>
      <p:pic>
        <p:nvPicPr>
          <p:cNvPr descr="Picture 2" id="93" name="Google Shape;93;p6"/>
          <p:cNvPicPr preferRelativeResize="0"/>
          <p:nvPr/>
        </p:nvPicPr>
        <p:blipFill rotWithShape="1">
          <a:blip r:embed="rId4">
            <a:alphaModFix/>
          </a:blip>
          <a:srcRect b="0" l="0" r="0" t="0"/>
          <a:stretch/>
        </p:blipFill>
        <p:spPr>
          <a:xfrm>
            <a:off x="-2" y="5305662"/>
            <a:ext cx="1514476" cy="1552338"/>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7"/>
          <p:cNvSpPr txBox="1"/>
          <p:nvPr>
            <p:ph idx="1" type="body"/>
          </p:nvPr>
        </p:nvSpPr>
        <p:spPr>
          <a:xfrm>
            <a:off x="1064717" y="585787"/>
            <a:ext cx="10049865" cy="2686051"/>
          </a:xfrm>
          <a:prstGeom prst="rect">
            <a:avLst/>
          </a:prstGeom>
          <a:noFill/>
          <a:ln>
            <a:noFill/>
          </a:ln>
        </p:spPr>
        <p:txBody>
          <a:bodyPr anchorCtr="0" anchor="ctr" bIns="45700" lIns="45700" spcFirstLastPara="1" rIns="45700" wrap="square" tIns="45700">
            <a:normAutofit/>
          </a:bodyPr>
          <a:lstStyle/>
          <a:p>
            <a:pPr indent="45719" lvl="0" marL="0" rtl="0" algn="ctr">
              <a:lnSpc>
                <a:spcPct val="90000"/>
              </a:lnSpc>
              <a:spcBef>
                <a:spcPts val="0"/>
              </a:spcBef>
              <a:spcAft>
                <a:spcPts val="0"/>
              </a:spcAft>
              <a:buSzPts val="3600"/>
              <a:buNone/>
            </a:pPr>
            <a:r>
              <a:rPr lang="en-US" sz="3600">
                <a:solidFill>
                  <a:srgbClr val="535353"/>
                </a:solidFill>
              </a:rPr>
              <a:t>Creating model to analysis speech signal then predict and classify  speech sounds into emotions.</a:t>
            </a:r>
            <a:endParaRPr/>
          </a:p>
        </p:txBody>
      </p:sp>
      <p:pic>
        <p:nvPicPr>
          <p:cNvPr descr="Picture 13" id="99" name="Google Shape;99;p7"/>
          <p:cNvPicPr preferRelativeResize="0"/>
          <p:nvPr/>
        </p:nvPicPr>
        <p:blipFill rotWithShape="1">
          <a:blip r:embed="rId3">
            <a:alphaModFix/>
          </a:blip>
          <a:srcRect b="0" l="0" r="0" t="0"/>
          <a:stretch/>
        </p:blipFill>
        <p:spPr>
          <a:xfrm>
            <a:off x="4290021" y="2486025"/>
            <a:ext cx="7889279" cy="4371975"/>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Picture 2" id="104" name="Google Shape;104;p8"/>
          <p:cNvPicPr preferRelativeResize="0"/>
          <p:nvPr/>
        </p:nvPicPr>
        <p:blipFill rotWithShape="1">
          <a:blip r:embed="rId3">
            <a:alphaModFix/>
          </a:blip>
          <a:srcRect b="0" l="0" r="0" t="0"/>
          <a:stretch/>
        </p:blipFill>
        <p:spPr>
          <a:xfrm>
            <a:off x="-35233" y="-101985"/>
            <a:ext cx="12214533" cy="6959985"/>
          </a:xfrm>
          <a:prstGeom prst="rect">
            <a:avLst/>
          </a:prstGeom>
          <a:noFill/>
          <a:ln>
            <a:noFill/>
          </a:ln>
        </p:spPr>
      </p:pic>
      <p:sp>
        <p:nvSpPr>
          <p:cNvPr id="105" name="Google Shape;105;p8"/>
          <p:cNvSpPr txBox="1"/>
          <p:nvPr>
            <p:ph type="title"/>
          </p:nvPr>
        </p:nvSpPr>
        <p:spPr>
          <a:xfrm>
            <a:off x="1746250" y="533400"/>
            <a:ext cx="8686801" cy="1066800"/>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rgbClr val="0070C0"/>
              </a:buClr>
              <a:buSzPts val="6000"/>
              <a:buFont typeface="Libre Franklin Medium"/>
              <a:buNone/>
            </a:pPr>
            <a:r>
              <a:rPr lang="en-US" sz="6000">
                <a:solidFill>
                  <a:srgbClr val="0070C0"/>
                </a:solidFill>
              </a:rPr>
              <a:t>Datasets &amp; EDA</a:t>
            </a:r>
            <a:endParaRPr/>
          </a:p>
        </p:txBody>
      </p:sp>
      <p:sp>
        <p:nvSpPr>
          <p:cNvPr id="106" name="Google Shape;106;p8"/>
          <p:cNvSpPr txBox="1"/>
          <p:nvPr>
            <p:ph idx="1" type="body"/>
          </p:nvPr>
        </p:nvSpPr>
        <p:spPr>
          <a:xfrm>
            <a:off x="874164" y="1826055"/>
            <a:ext cx="5180255" cy="3662363"/>
          </a:xfrm>
          <a:prstGeom prst="rect">
            <a:avLst/>
          </a:prstGeom>
          <a:noFill/>
          <a:ln>
            <a:noFill/>
          </a:ln>
        </p:spPr>
        <p:txBody>
          <a:bodyPr anchorCtr="0" anchor="ctr" bIns="45700" lIns="45700" spcFirstLastPara="1" rIns="45700" wrap="square" tIns="45700">
            <a:normAutofit/>
          </a:bodyPr>
          <a:lstStyle/>
          <a:p>
            <a:pPr indent="-228600" lvl="0" marL="274320" rtl="0" algn="l">
              <a:lnSpc>
                <a:spcPct val="90000"/>
              </a:lnSpc>
              <a:spcBef>
                <a:spcPts val="0"/>
              </a:spcBef>
              <a:spcAft>
                <a:spcPts val="0"/>
              </a:spcAft>
              <a:buSzPts val="2880"/>
              <a:buFont typeface="Libre Franklin Medium"/>
              <a:buChar char="▪"/>
            </a:pPr>
            <a:r>
              <a:rPr lang="en-US" sz="3600">
                <a:solidFill>
                  <a:srgbClr val="000000"/>
                </a:solidFill>
              </a:rPr>
              <a:t>Arabic Speech </a:t>
            </a:r>
            <a:br>
              <a:rPr lang="en-US" sz="3600">
                <a:solidFill>
                  <a:srgbClr val="000000"/>
                </a:solidFill>
              </a:rPr>
            </a:br>
            <a:r>
              <a:rPr lang="en-US" sz="3600">
                <a:solidFill>
                  <a:srgbClr val="000000"/>
                </a:solidFill>
              </a:rPr>
              <a:t>Emotion</a:t>
            </a:r>
            <a:endParaRPr/>
          </a:p>
          <a:p>
            <a:pPr indent="-228600" lvl="0" marL="274320" rtl="0" algn="l">
              <a:lnSpc>
                <a:spcPct val="90000"/>
              </a:lnSpc>
              <a:spcBef>
                <a:spcPts val="1800"/>
              </a:spcBef>
              <a:spcAft>
                <a:spcPts val="0"/>
              </a:spcAft>
              <a:buSzPts val="2880"/>
              <a:buFont typeface="Libre Franklin Medium"/>
              <a:buChar char="▪"/>
            </a:pPr>
            <a:r>
              <a:rPr lang="en-US" sz="3600">
                <a:solidFill>
                  <a:srgbClr val="000000"/>
                </a:solidFill>
              </a:rPr>
              <a:t>Kaggel.com</a:t>
            </a:r>
            <a:endParaRPr/>
          </a:p>
          <a:p>
            <a:pPr indent="-228600" lvl="0" marL="274320" rtl="0" algn="l">
              <a:lnSpc>
                <a:spcPct val="90000"/>
              </a:lnSpc>
              <a:spcBef>
                <a:spcPts val="1800"/>
              </a:spcBef>
              <a:spcAft>
                <a:spcPts val="0"/>
              </a:spcAft>
              <a:buSzPts val="2880"/>
              <a:buFont typeface="Libre Franklin Medium"/>
              <a:buChar char="▪"/>
            </a:pPr>
            <a:r>
              <a:rPr lang="en-US" sz="3600">
                <a:solidFill>
                  <a:srgbClr val="000000"/>
                </a:solidFill>
              </a:rPr>
              <a:t>Three Emotion </a:t>
            </a:r>
            <a:endParaRPr/>
          </a:p>
        </p:txBody>
      </p:sp>
      <p:sp>
        <p:nvSpPr>
          <p:cNvPr id="107" name="Google Shape;107;p8"/>
          <p:cNvSpPr txBox="1"/>
          <p:nvPr/>
        </p:nvSpPr>
        <p:spPr>
          <a:xfrm>
            <a:off x="6216298" y="1826055"/>
            <a:ext cx="5088838" cy="4350180"/>
          </a:xfrm>
          <a:prstGeom prst="rect">
            <a:avLst/>
          </a:prstGeom>
          <a:noFill/>
          <a:ln>
            <a:noFill/>
          </a:ln>
        </p:spPr>
        <p:txBody>
          <a:bodyPr anchorCtr="0" anchor="ctr" bIns="45700" lIns="45700" spcFirstLastPara="1" rIns="45700" wrap="square" tIns="45700">
            <a:normAutofit/>
          </a:bodyPr>
          <a:lstStyle/>
          <a:p>
            <a:pPr indent="-571500" lvl="0" marL="571500" marR="0" rtl="0" algn="l">
              <a:lnSpc>
                <a:spcPct val="90000"/>
              </a:lnSpc>
              <a:spcBef>
                <a:spcPts val="0"/>
              </a:spcBef>
              <a:spcAft>
                <a:spcPts val="0"/>
              </a:spcAft>
              <a:buClr>
                <a:srgbClr val="000000"/>
              </a:buClr>
              <a:buSzPts val="3600"/>
              <a:buFont typeface="Libre Franklin Medium"/>
              <a:buChar char="▪"/>
            </a:pPr>
            <a:r>
              <a:rPr b="1" i="0" lang="en-US" sz="3600" u="none" cap="none" strike="noStrike">
                <a:solidFill>
                  <a:srgbClr val="000000"/>
                </a:solidFill>
                <a:latin typeface="Libre Franklin Medium"/>
                <a:ea typeface="Libre Franklin Medium"/>
                <a:cs typeface="Libre Franklin Medium"/>
                <a:sym typeface="Libre Franklin Medium"/>
              </a:rPr>
              <a:t>English Speech Emotion</a:t>
            </a:r>
            <a:endParaRPr b="1" i="0" sz="4400" u="none" cap="none" strike="noStrike">
              <a:solidFill>
                <a:srgbClr val="000000"/>
              </a:solidFill>
              <a:latin typeface="Libre Franklin Medium"/>
              <a:ea typeface="Libre Franklin Medium"/>
              <a:cs typeface="Libre Franklin Medium"/>
              <a:sym typeface="Libre Franklin Medium"/>
            </a:endParaRPr>
          </a:p>
          <a:p>
            <a:pPr indent="-571500" lvl="0" marL="571500" marR="0" rtl="0" algn="l">
              <a:lnSpc>
                <a:spcPct val="90000"/>
              </a:lnSpc>
              <a:spcBef>
                <a:spcPts val="1000"/>
              </a:spcBef>
              <a:spcAft>
                <a:spcPts val="0"/>
              </a:spcAft>
              <a:buClr>
                <a:srgbClr val="000000"/>
              </a:buClr>
              <a:buSzPts val="3600"/>
              <a:buFont typeface="Libre Franklin Medium"/>
              <a:buChar char="▪"/>
            </a:pPr>
            <a:r>
              <a:rPr b="1" i="0" lang="en-US" sz="3600" u="none" cap="none" strike="noStrike">
                <a:solidFill>
                  <a:srgbClr val="000000"/>
                </a:solidFill>
                <a:latin typeface="Libre Franklin Medium"/>
                <a:ea typeface="Libre Franklin Medium"/>
                <a:cs typeface="Libre Franklin Medium"/>
                <a:sym typeface="Libre Franklin Medium"/>
              </a:rPr>
              <a:t>RAVDESS</a:t>
            </a:r>
            <a:endParaRPr b="1" i="0" sz="4400" u="none" cap="none" strike="noStrike">
              <a:solidFill>
                <a:srgbClr val="000000"/>
              </a:solidFill>
              <a:latin typeface="Libre Franklin Medium"/>
              <a:ea typeface="Libre Franklin Medium"/>
              <a:cs typeface="Libre Franklin Medium"/>
              <a:sym typeface="Libre Franklin Medium"/>
            </a:endParaRPr>
          </a:p>
          <a:p>
            <a:pPr indent="-571500" lvl="0" marL="571500" marR="0" rtl="0" algn="l">
              <a:lnSpc>
                <a:spcPct val="90000"/>
              </a:lnSpc>
              <a:spcBef>
                <a:spcPts val="1000"/>
              </a:spcBef>
              <a:spcAft>
                <a:spcPts val="0"/>
              </a:spcAft>
              <a:buClr>
                <a:srgbClr val="000000"/>
              </a:buClr>
              <a:buSzPts val="3600"/>
              <a:buFont typeface="Libre Franklin Medium"/>
              <a:buChar char="▪"/>
            </a:pPr>
            <a:r>
              <a:rPr b="1" i="0" lang="en-US" sz="3600" u="none" cap="none" strike="noStrike">
                <a:solidFill>
                  <a:srgbClr val="000000"/>
                </a:solidFill>
                <a:latin typeface="Libre Franklin Medium"/>
                <a:ea typeface="Libre Franklin Medium"/>
                <a:cs typeface="Libre Franklin Medium"/>
                <a:sym typeface="Libre Franklin Medium"/>
              </a:rPr>
              <a:t>8 emotion </a:t>
            </a:r>
            <a:endParaRPr b="1" i="0" sz="4400" u="none" cap="none" strike="noStrike">
              <a:solidFill>
                <a:srgbClr val="000000"/>
              </a:solidFill>
              <a:latin typeface="Libre Franklin Medium"/>
              <a:ea typeface="Libre Franklin Medium"/>
              <a:cs typeface="Libre Franklin Medium"/>
              <a:sym typeface="Libre Franklin Medium"/>
            </a:endParaRPr>
          </a:p>
          <a:p>
            <a:pPr indent="-571500" lvl="0" marL="571500" marR="0" rtl="0" algn="l">
              <a:lnSpc>
                <a:spcPct val="90000"/>
              </a:lnSpc>
              <a:spcBef>
                <a:spcPts val="1000"/>
              </a:spcBef>
              <a:spcAft>
                <a:spcPts val="0"/>
              </a:spcAft>
              <a:buClr>
                <a:srgbClr val="000000"/>
              </a:buClr>
              <a:buSzPts val="3600"/>
              <a:buFont typeface="Libre Franklin Medium"/>
              <a:buChar char="▪"/>
            </a:pPr>
            <a:r>
              <a:rPr b="1" i="0" lang="en-US" sz="3600" u="none" cap="none" strike="noStrike">
                <a:solidFill>
                  <a:srgbClr val="000000"/>
                </a:solidFill>
                <a:latin typeface="Libre Franklin Medium"/>
                <a:ea typeface="Libre Franklin Medium"/>
                <a:cs typeface="Libre Franklin Medium"/>
                <a:sym typeface="Libre Franklin Medium"/>
              </a:rPr>
              <a:t>Labeled female and male</a:t>
            </a:r>
            <a:endParaRPr/>
          </a:p>
        </p:txBody>
      </p:sp>
    </p:spTree>
  </p:cSld>
  <p:clrMapOvr>
    <a:masterClrMapping/>
  </p:clrMapOvr>
  <mc:AlternateContent>
    <mc:Choice Requires="p14">
      <p:transition spd="slow" p14:dur="12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9"/>
          <p:cNvSpPr txBox="1"/>
          <p:nvPr>
            <p:ph type="title"/>
          </p:nvPr>
        </p:nvSpPr>
        <p:spPr>
          <a:xfrm>
            <a:off x="1746250" y="382854"/>
            <a:ext cx="8686801" cy="1066801"/>
          </a:xfrm>
          <a:prstGeom prst="rect">
            <a:avLst/>
          </a:prstGeom>
          <a:noFill/>
          <a:ln>
            <a:noFill/>
          </a:ln>
        </p:spPr>
        <p:txBody>
          <a:bodyPr anchorCtr="0" anchor="ctr" bIns="45700" lIns="45700" spcFirstLastPara="1" rIns="45700" wrap="square" tIns="45700">
            <a:normAutofit/>
          </a:bodyPr>
          <a:lstStyle/>
          <a:p>
            <a:pPr indent="0" lvl="0" marL="0" rtl="0" algn="ctr">
              <a:lnSpc>
                <a:spcPct val="80000"/>
              </a:lnSpc>
              <a:spcBef>
                <a:spcPts val="0"/>
              </a:spcBef>
              <a:spcAft>
                <a:spcPts val="0"/>
              </a:spcAft>
              <a:buClr>
                <a:schemeClr val="accent1"/>
              </a:buClr>
              <a:buSzPts val="4000"/>
              <a:buFont typeface="Libre Franklin Medium"/>
              <a:buNone/>
            </a:pPr>
            <a:r>
              <a:rPr lang="en-US" sz="4000"/>
              <a:t>Reading Audio Data </a:t>
            </a:r>
            <a:endParaRPr/>
          </a:p>
        </p:txBody>
      </p:sp>
      <p:sp>
        <p:nvSpPr>
          <p:cNvPr id="113" name="Google Shape;113;p9"/>
          <p:cNvSpPr txBox="1"/>
          <p:nvPr>
            <p:ph idx="1" type="body"/>
          </p:nvPr>
        </p:nvSpPr>
        <p:spPr>
          <a:xfrm>
            <a:off x="1065212" y="1828800"/>
            <a:ext cx="8686801" cy="4191000"/>
          </a:xfrm>
          <a:prstGeom prst="rect">
            <a:avLst/>
          </a:prstGeom>
          <a:noFill/>
          <a:ln>
            <a:noFill/>
          </a:ln>
        </p:spPr>
        <p:txBody>
          <a:bodyPr anchorCtr="0" anchor="t" bIns="45700" lIns="45700" spcFirstLastPara="1" rIns="45700" wrap="square" tIns="45700">
            <a:normAutofit/>
          </a:bodyPr>
          <a:lstStyle/>
          <a:p>
            <a:pPr indent="-342797" lvl="0" marL="482453" rtl="0" algn="l">
              <a:lnSpc>
                <a:spcPct val="193750"/>
              </a:lnSpc>
              <a:spcBef>
                <a:spcPts val="0"/>
              </a:spcBef>
              <a:spcAft>
                <a:spcPts val="0"/>
              </a:spcAft>
              <a:buClr>
                <a:srgbClr val="333333"/>
              </a:buClr>
              <a:buSzPts val="1280"/>
              <a:buFont typeface="Helvetica Neue Light"/>
              <a:buAutoNum type="arabicPeriod"/>
            </a:pPr>
            <a:r>
              <a:rPr b="0" lang="en-US" sz="1600">
                <a:solidFill>
                  <a:srgbClr val="333333"/>
                </a:solidFill>
                <a:latin typeface="Helvetica Neue Light"/>
                <a:ea typeface="Helvetica Neue Light"/>
                <a:cs typeface="Helvetica Neue Light"/>
                <a:sym typeface="Helvetica Neue Light"/>
              </a:rPr>
              <a:t>"Kids are talking by the door"</a:t>
            </a:r>
            <a:endParaRPr/>
          </a:p>
          <a:p>
            <a:pPr indent="-342797" lvl="0" marL="482452" rtl="0" algn="l">
              <a:lnSpc>
                <a:spcPct val="193750"/>
              </a:lnSpc>
              <a:spcBef>
                <a:spcPts val="0"/>
              </a:spcBef>
              <a:spcAft>
                <a:spcPts val="0"/>
              </a:spcAft>
              <a:buClr>
                <a:srgbClr val="333333"/>
              </a:buClr>
              <a:buSzPts val="1280"/>
              <a:buFont typeface="Helvetica Neue Light"/>
              <a:buAutoNum type="arabicPeriod"/>
            </a:pPr>
            <a:r>
              <a:rPr b="0" lang="en-US" sz="1600">
                <a:solidFill>
                  <a:srgbClr val="333333"/>
                </a:solidFill>
                <a:latin typeface="Helvetica Neue Light"/>
                <a:ea typeface="Helvetica Neue Light"/>
                <a:cs typeface="Helvetica Neue Light"/>
                <a:sym typeface="Helvetica Neue Light"/>
              </a:rPr>
              <a:t>"Dogs are sitting by the door"</a:t>
            </a:r>
            <a:endParaRPr b="0" sz="1600">
              <a:solidFill>
                <a:srgbClr val="333333"/>
              </a:solidFill>
              <a:latin typeface="Helvetica Neue Light"/>
              <a:ea typeface="Helvetica Neue Light"/>
              <a:cs typeface="Helvetica Neue Light"/>
              <a:sym typeface="Helvetica Neue Light"/>
            </a:endParaRPr>
          </a:p>
          <a:p>
            <a:pPr indent="-363117" lvl="0" marL="482453" rtl="0" algn="l">
              <a:lnSpc>
                <a:spcPct val="193750"/>
              </a:lnSpc>
              <a:spcBef>
                <a:spcPts val="0"/>
              </a:spcBef>
              <a:spcAft>
                <a:spcPts val="0"/>
              </a:spcAft>
              <a:buClr>
                <a:srgbClr val="333333"/>
              </a:buClr>
              <a:buSzPts val="1600"/>
              <a:buFont typeface="Helvetica Neue Light"/>
              <a:buAutoNum type="arabicPeriod"/>
            </a:pPr>
            <a:r>
              <a:rPr b="0" lang="en-US" sz="1600">
                <a:solidFill>
                  <a:srgbClr val="333333"/>
                </a:solidFill>
                <a:latin typeface="Helvetica Neue Light"/>
                <a:ea typeface="Helvetica Neue Light"/>
                <a:cs typeface="Helvetica Neue Light"/>
                <a:sym typeface="Helvetica Neue Light"/>
              </a:rPr>
              <a:t>Data length 1440</a:t>
            </a:r>
            <a:endParaRPr b="0" sz="1600">
              <a:solidFill>
                <a:srgbClr val="333333"/>
              </a:solidFill>
              <a:latin typeface="Helvetica Neue Light"/>
              <a:ea typeface="Helvetica Neue Light"/>
              <a:cs typeface="Helvetica Neue Light"/>
              <a:sym typeface="Helvetica Neue Light"/>
            </a:endParaRPr>
          </a:p>
        </p:txBody>
      </p:sp>
      <p:pic>
        <p:nvPicPr>
          <p:cNvPr descr="Screen Shot 2020-04-14 at 1.08.38 AM.png" id="114" name="Google Shape;114;p9"/>
          <p:cNvPicPr preferRelativeResize="0"/>
          <p:nvPr/>
        </p:nvPicPr>
        <p:blipFill rotWithShape="1">
          <a:blip r:embed="rId3">
            <a:alphaModFix/>
          </a:blip>
          <a:srcRect b="0" l="0" r="0" t="0"/>
          <a:stretch/>
        </p:blipFill>
        <p:spPr>
          <a:xfrm>
            <a:off x="1339500" y="4442412"/>
            <a:ext cx="9509825" cy="2183834"/>
          </a:xfrm>
          <a:prstGeom prst="rect">
            <a:avLst/>
          </a:prstGeom>
          <a:noFill/>
          <a:ln>
            <a:noFill/>
          </a:ln>
        </p:spPr>
      </p:pic>
      <p:grpSp>
        <p:nvGrpSpPr>
          <p:cNvPr id="115" name="Google Shape;115;p9"/>
          <p:cNvGrpSpPr/>
          <p:nvPr/>
        </p:nvGrpSpPr>
        <p:grpSpPr>
          <a:xfrm>
            <a:off x="4365790" y="1449655"/>
            <a:ext cx="7706897" cy="2628220"/>
            <a:chOff x="0" y="0"/>
            <a:chExt cx="7706896" cy="2628219"/>
          </a:xfrm>
        </p:grpSpPr>
        <p:pic>
          <p:nvPicPr>
            <p:cNvPr descr="Screen Shot 2020-04-14 at 1.05.46 AM.png" id="116" name="Google Shape;116;p9"/>
            <p:cNvPicPr preferRelativeResize="0"/>
            <p:nvPr/>
          </p:nvPicPr>
          <p:blipFill rotWithShape="1">
            <a:blip r:embed="rId4">
              <a:alphaModFix/>
            </a:blip>
            <a:srcRect b="0" l="0" r="0" t="0"/>
            <a:stretch/>
          </p:blipFill>
          <p:spPr>
            <a:xfrm>
              <a:off x="0" y="0"/>
              <a:ext cx="7706896" cy="2628219"/>
            </a:xfrm>
            <a:prstGeom prst="rect">
              <a:avLst/>
            </a:prstGeom>
            <a:noFill/>
            <a:ln>
              <a:noFill/>
            </a:ln>
          </p:spPr>
        </p:pic>
        <p:sp>
          <p:nvSpPr>
            <p:cNvPr id="117" name="Google Shape;117;p9"/>
            <p:cNvSpPr/>
            <p:nvPr/>
          </p:nvSpPr>
          <p:spPr>
            <a:xfrm>
              <a:off x="46034" y="697530"/>
              <a:ext cx="2404644" cy="1853961"/>
            </a:xfrm>
            <a:prstGeom prst="rect">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Libre Franklin Medium"/>
                <a:buNone/>
              </a:pPr>
              <a:r>
                <a:t/>
              </a:r>
              <a:endParaRPr b="1" i="0" sz="1800" u="none" cap="none" strike="noStrike">
                <a:solidFill>
                  <a:srgbClr val="000000"/>
                </a:solidFill>
                <a:latin typeface="Libre Franklin Medium"/>
                <a:ea typeface="Libre Franklin Medium"/>
                <a:cs typeface="Libre Franklin Medium"/>
                <a:sym typeface="Libre Franklin Medium"/>
              </a:endParaRPr>
            </a:p>
          </p:txBody>
        </p:sp>
      </p:grpSp>
      <p:pic>
        <p:nvPicPr>
          <p:cNvPr descr="Picture 2" id="118" name="Google Shape;118;p9"/>
          <p:cNvPicPr preferRelativeResize="0"/>
          <p:nvPr/>
        </p:nvPicPr>
        <p:blipFill rotWithShape="1">
          <a:blip r:embed="rId5">
            <a:alphaModFix/>
          </a:blip>
          <a:srcRect b="0" l="0" r="0" t="0"/>
          <a:stretch/>
        </p:blipFill>
        <p:spPr>
          <a:xfrm>
            <a:off x="188910" y="76199"/>
            <a:ext cx="1752602" cy="1752601"/>
          </a:xfrm>
          <a:prstGeom prst="rect">
            <a:avLst/>
          </a:prstGeom>
          <a:noFill/>
          <a:ln>
            <a:noFill/>
          </a:ln>
        </p:spPr>
      </p:pic>
    </p:spTree>
  </p:cSld>
  <p:clrMapOvr>
    <a:masterClrMapping/>
  </p:clrMapOvr>
  <mc:AlternateContent>
    <mc:Choice Requires="p14">
      <p:transition spd="slow" p14:dur="12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usiness Contrast 16x9">
  <a:themeElements>
    <a:clrScheme name="Business Contrast 16x9">
      <a:dk1>
        <a:srgbClr val="000000"/>
      </a:dk1>
      <a:lt1>
        <a:srgbClr val="FFFFFF"/>
      </a:lt1>
      <a:dk2>
        <a:srgbClr val="A7A7A7"/>
      </a:dk2>
      <a:lt2>
        <a:srgbClr val="535353"/>
      </a:lt2>
      <a:accent1>
        <a:srgbClr val="00AEEF"/>
      </a:accent1>
      <a:accent2>
        <a:srgbClr val="EA428A"/>
      </a:accent2>
      <a:accent3>
        <a:srgbClr val="EED500"/>
      </a:accent3>
      <a:accent4>
        <a:srgbClr val="F5A70D"/>
      </a:accent4>
      <a:accent5>
        <a:srgbClr val="8BCB30"/>
      </a:accent5>
      <a:accent6>
        <a:srgbClr val="9962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Contrast 16x9">
  <a:themeElements>
    <a:clrScheme name="Business Contrast 16x9">
      <a:dk1>
        <a:srgbClr val="000000"/>
      </a:dk1>
      <a:lt1>
        <a:srgbClr val="FFFFFF"/>
      </a:lt1>
      <a:dk2>
        <a:srgbClr val="A7A7A7"/>
      </a:dk2>
      <a:lt2>
        <a:srgbClr val="535353"/>
      </a:lt2>
      <a:accent1>
        <a:srgbClr val="00AEEF"/>
      </a:accent1>
      <a:accent2>
        <a:srgbClr val="EA428A"/>
      </a:accent2>
      <a:accent3>
        <a:srgbClr val="EED500"/>
      </a:accent3>
      <a:accent4>
        <a:srgbClr val="F5A70D"/>
      </a:accent4>
      <a:accent5>
        <a:srgbClr val="8BCB30"/>
      </a:accent5>
      <a:accent6>
        <a:srgbClr val="9962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Mohammed Buhliagah</dc:creator>
</cp:coreProperties>
</file>